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629" r:id="rId2"/>
    <p:sldId id="653" r:id="rId3"/>
    <p:sldId id="641" r:id="rId4"/>
    <p:sldId id="643" r:id="rId5"/>
    <p:sldId id="630" r:id="rId6"/>
    <p:sldId id="652" r:id="rId7"/>
    <p:sldId id="645" r:id="rId8"/>
    <p:sldId id="650" r:id="rId9"/>
    <p:sldId id="646" r:id="rId10"/>
    <p:sldId id="642" r:id="rId11"/>
    <p:sldId id="647" r:id="rId12"/>
    <p:sldId id="257" r:id="rId13"/>
    <p:sldId id="258" r:id="rId14"/>
    <p:sldId id="661" r:id="rId15"/>
    <p:sldId id="658" r:id="rId16"/>
    <p:sldId id="657" r:id="rId17"/>
    <p:sldId id="665" r:id="rId18"/>
    <p:sldId id="655" r:id="rId19"/>
    <p:sldId id="654" r:id="rId20"/>
    <p:sldId id="664" r:id="rId21"/>
    <p:sldId id="659" r:id="rId22"/>
    <p:sldId id="660" r:id="rId23"/>
    <p:sldId id="662" r:id="rId24"/>
    <p:sldId id="663" r:id="rId2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" initials="C" lastIdx="2" clrIdx="0">
    <p:extLst>
      <p:ext uri="{19B8F6BF-5375-455C-9EA6-DF929625EA0E}">
        <p15:presenceInfo xmlns:p15="http://schemas.microsoft.com/office/powerpoint/2012/main" userId="Com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2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5A-4D78-AF17-9241084454B0}"/>
                </c:ext>
              </c:extLst>
            </c:dLbl>
            <c:dLbl>
              <c:idx val="1"/>
              <c:layout>
                <c:manualLayout>
                  <c:x val="0"/>
                  <c:y val="1.9053888898724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5A-4D78-AF17-9241084454B0}"/>
                </c:ext>
              </c:extLst>
            </c:dLbl>
            <c:dLbl>
              <c:idx val="2"/>
              <c:layout>
                <c:manualLayout>
                  <c:x val="-1.7848351690667548E-3"/>
                  <c:y val="1.9053888898724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5A-4D78-AF17-9241084454B0}"/>
                </c:ext>
              </c:extLst>
            </c:dLbl>
            <c:dLbl>
              <c:idx val="3"/>
              <c:layout>
                <c:manualLayout>
                  <c:x val="0"/>
                  <c:y val="1.143233333923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5A-4D78-AF17-9241084454B0}"/>
                </c:ext>
              </c:extLst>
            </c:dLbl>
            <c:dLbl>
              <c:idx val="4"/>
              <c:layout>
                <c:manualLayout>
                  <c:x val="3.569670338133444E-3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5A-4D78-AF17-9241084454B0}"/>
                </c:ext>
              </c:extLst>
            </c:dLbl>
            <c:dLbl>
              <c:idx val="5"/>
              <c:layout>
                <c:manualLayout>
                  <c:x val="0"/>
                  <c:y val="1.9053888898724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5A-4D78-AF17-9241084454B0}"/>
                </c:ext>
              </c:extLst>
            </c:dLbl>
            <c:dLbl>
              <c:idx val="6"/>
              <c:layout>
                <c:manualLayout>
                  <c:x val="1.7848351690667548E-3"/>
                  <c:y val="2.667544445821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5A-4D78-AF17-924108445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1 категория</c:v>
                </c:pt>
                <c:pt idx="1">
                  <c:v>2 категория</c:v>
                </c:pt>
                <c:pt idx="2">
                  <c:v>высшая категория</c:v>
                </c:pt>
                <c:pt idx="3">
                  <c:v>педагог</c:v>
                </c:pt>
                <c:pt idx="4">
                  <c:v>педагог-модератор</c:v>
                </c:pt>
                <c:pt idx="5">
                  <c:v>педагог-эксперт</c:v>
                </c:pt>
                <c:pt idx="6">
                  <c:v>педагог-исследователь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20</c:v>
                </c:pt>
                <c:pt idx="4">
                  <c:v>7</c:v>
                </c:pt>
                <c:pt idx="5">
                  <c:v>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5A-4D78-AF17-9241084454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360800048420304E-17"/>
                  <c:y val="1.143233333923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5A-4D78-AF17-9241084454B0}"/>
                </c:ext>
              </c:extLst>
            </c:dLbl>
            <c:dLbl>
              <c:idx val="1"/>
              <c:layout>
                <c:manualLayout>
                  <c:x val="0"/>
                  <c:y val="1.143233333923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15A-4D78-AF17-9241084454B0}"/>
                </c:ext>
              </c:extLst>
            </c:dLbl>
            <c:dLbl>
              <c:idx val="2"/>
              <c:layout>
                <c:manualLayout>
                  <c:x val="0"/>
                  <c:y val="1.143233333923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15A-4D78-AF17-9241084454B0}"/>
                </c:ext>
              </c:extLst>
            </c:dLbl>
            <c:dLbl>
              <c:idx val="3"/>
              <c:layout>
                <c:manualLayout>
                  <c:x val="0"/>
                  <c:y val="2.2864666678469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15A-4D78-AF17-9241084454B0}"/>
                </c:ext>
              </c:extLst>
            </c:dLbl>
            <c:dLbl>
              <c:idx val="5"/>
              <c:layout>
                <c:manualLayout>
                  <c:x val="0"/>
                  <c:y val="2.2864366617226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15A-4D78-AF17-9241084454B0}"/>
                </c:ext>
              </c:extLst>
            </c:dLbl>
            <c:dLbl>
              <c:idx val="6"/>
              <c:layout>
                <c:manualLayout>
                  <c:x val="3.5696703381335095E-3"/>
                  <c:y val="2.667544445821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15A-4D78-AF17-924108445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1 категория</c:v>
                </c:pt>
                <c:pt idx="1">
                  <c:v>2 категория</c:v>
                </c:pt>
                <c:pt idx="2">
                  <c:v>высшая категория</c:v>
                </c:pt>
                <c:pt idx="3">
                  <c:v>педагог</c:v>
                </c:pt>
                <c:pt idx="4">
                  <c:v>педагог-модератор</c:v>
                </c:pt>
                <c:pt idx="5">
                  <c:v>педагог-эксперт</c:v>
                </c:pt>
                <c:pt idx="6">
                  <c:v>педагог-исследователь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17</c:v>
                </c:pt>
                <c:pt idx="4">
                  <c:v>9</c:v>
                </c:pt>
                <c:pt idx="5">
                  <c:v>8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5A-4D78-AF17-9241084454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15A-4D78-AF17-9241084454B0}"/>
                </c:ext>
              </c:extLst>
            </c:dLbl>
            <c:dLbl>
              <c:idx val="1"/>
              <c:layout>
                <c:manualLayout>
                  <c:x val="-3.2721600096840608E-17"/>
                  <c:y val="1.143233333923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15A-4D78-AF17-9241084454B0}"/>
                </c:ext>
              </c:extLst>
            </c:dLbl>
            <c:dLbl>
              <c:idx val="2"/>
              <c:layout>
                <c:manualLayout>
                  <c:x val="0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15A-4D78-AF17-9241084454B0}"/>
                </c:ext>
              </c:extLst>
            </c:dLbl>
            <c:dLbl>
              <c:idx val="3"/>
              <c:layout>
                <c:manualLayout>
                  <c:x val="3.5696703381335095E-3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15A-4D78-AF17-9241084454B0}"/>
                </c:ext>
              </c:extLst>
            </c:dLbl>
            <c:dLbl>
              <c:idx val="4"/>
              <c:layout>
                <c:manualLayout>
                  <c:x val="1.7848351690667548E-3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15A-4D78-AF17-9241084454B0}"/>
                </c:ext>
              </c:extLst>
            </c:dLbl>
            <c:dLbl>
              <c:idx val="5"/>
              <c:layout>
                <c:manualLayout>
                  <c:x val="1.7848351690667548E-3"/>
                  <c:y val="1.9053888898724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15A-4D78-AF17-9241084454B0}"/>
                </c:ext>
              </c:extLst>
            </c:dLbl>
            <c:dLbl>
              <c:idx val="6"/>
              <c:layout>
                <c:manualLayout>
                  <c:x val="1.7848351690667548E-3"/>
                  <c:y val="1.524311111897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15A-4D78-AF17-924108445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1 категория</c:v>
                </c:pt>
                <c:pt idx="1">
                  <c:v>2 категория</c:v>
                </c:pt>
                <c:pt idx="2">
                  <c:v>высшая категория</c:v>
                </c:pt>
                <c:pt idx="3">
                  <c:v>педагог</c:v>
                </c:pt>
                <c:pt idx="4">
                  <c:v>педагог-модератор</c:v>
                </c:pt>
                <c:pt idx="5">
                  <c:v>педагог-эксперт</c:v>
                </c:pt>
                <c:pt idx="6">
                  <c:v>педагог-исследователь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15</c:v>
                </c:pt>
                <c:pt idx="4">
                  <c:v>11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15A-4D78-AF17-924108445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264768"/>
        <c:axId val="33266304"/>
      </c:barChart>
      <c:catAx>
        <c:axId val="3326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33266304"/>
        <c:crosses val="autoZero"/>
        <c:auto val="1"/>
        <c:lblAlgn val="ctr"/>
        <c:lblOffset val="100"/>
        <c:noMultiLvlLbl val="0"/>
      </c:catAx>
      <c:valAx>
        <c:axId val="33266304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32647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>
          <a:lumMod val="7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Трудоустройство,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127000" prst="artDeco"/>
            </a:sp3d>
          </c:spPr>
          <c:invertIfNegative val="0"/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127000" prst="artDeco"/>
              </a:sp3d>
            </c:spPr>
            <c:extLst>
              <c:ext xmlns:c16="http://schemas.microsoft.com/office/drawing/2014/chart" uri="{C3380CC4-5D6E-409C-BE32-E72D297353CC}">
                <c16:uniqueId val="{00000006-09DF-4B0F-A1B2-B556AA5C70A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127000" prst="artDeco"/>
              </a:sp3d>
            </c:spPr>
            <c:extLst>
              <c:ext xmlns:c16="http://schemas.microsoft.com/office/drawing/2014/chart" uri="{C3380CC4-5D6E-409C-BE32-E72D297353CC}">
                <c16:uniqueId val="{00000007-09DF-4B0F-A1B2-B556AA5C70A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127000" prst="artDeco"/>
              </a:sp3d>
            </c:spPr>
            <c:extLst>
              <c:ext xmlns:c16="http://schemas.microsoft.com/office/drawing/2014/chart" uri="{C3380CC4-5D6E-409C-BE32-E72D297353CC}">
                <c16:uniqueId val="{00000005-B98D-45C2-A393-E02F1A26DB9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127000" prst="artDeco"/>
              </a:sp3d>
            </c:spPr>
            <c:extLst>
              <c:ext xmlns:c16="http://schemas.microsoft.com/office/drawing/2014/chart" uri="{C3380CC4-5D6E-409C-BE32-E72D297353CC}">
                <c16:uniqueId val="{00000007-B98D-45C2-A393-E02F1A26DB9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127000" prst="artDeco"/>
              </a:sp3d>
            </c:spPr>
            <c:extLst>
              <c:ext xmlns:c16="http://schemas.microsoft.com/office/drawing/2014/chart" uri="{C3380CC4-5D6E-409C-BE32-E72D297353CC}">
                <c16:uniqueId val="{00000009-B98D-45C2-A393-E02F1A26DB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  <c:pt idx="5">
                  <c:v>2028 год</c:v>
                </c:pt>
                <c:pt idx="6">
                  <c:v>2029 год</c:v>
                </c:pt>
                <c:pt idx="7">
                  <c:v>2030 год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0.79400000000000004</c:v>
                </c:pt>
                <c:pt idx="1">
                  <c:v>0.82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0.87</c:v>
                </c:pt>
                <c:pt idx="7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F-4B0F-A1B2-B556AA5C7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168064"/>
        <c:axId val="38169600"/>
      </c:barChart>
      <c:catAx>
        <c:axId val="3816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69600"/>
        <c:crosses val="autoZero"/>
        <c:auto val="1"/>
        <c:lblAlgn val="ctr"/>
        <c:lblOffset val="100"/>
        <c:noMultiLvlLbl val="0"/>
      </c:catAx>
      <c:valAx>
        <c:axId val="381696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6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err="1"/>
              <a:t>Доводимость</a:t>
            </a:r>
            <a:r>
              <a:rPr lang="ru-RU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госзаказ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0812704022133709E-3"/>
                  <c:y val="-1.40044696680095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665529295689602E-2"/>
                      <c:h val="0.1737487870144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A66-4B43-BFD4-1632E088C949}"/>
                </c:ext>
              </c:extLst>
            </c:dLbl>
            <c:dLbl>
              <c:idx val="1"/>
              <c:layout>
                <c:manualLayout>
                  <c:x val="-2.47844464077468E-2"/>
                  <c:y val="-2.800893933601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66-4B43-BFD4-1632E088C949}"/>
                </c:ext>
              </c:extLst>
            </c:dLbl>
            <c:dLbl>
              <c:idx val="2"/>
              <c:layout>
                <c:manualLayout>
                  <c:x val="-3.8946987212173538E-2"/>
                  <c:y val="-1.867262622401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66-4B43-BFD4-1632E088C9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185</c:v>
                </c:pt>
                <c:pt idx="1">
                  <c:v>132</c:v>
                </c:pt>
                <c:pt idx="2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6-4B43-BFD4-1632E088C94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выпуск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406352011066858E-2"/>
                  <c:y val="-1.867262622401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66-4B43-BFD4-1632E088C949}"/>
                </c:ext>
              </c:extLst>
            </c:dLbl>
            <c:dLbl>
              <c:idx val="1"/>
              <c:layout>
                <c:manualLayout>
                  <c:x val="1.4162540804426612E-2"/>
                  <c:y val="-2.8008939336019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66-4B43-BFD4-1632E088C949}"/>
                </c:ext>
              </c:extLst>
            </c:dLbl>
            <c:dLbl>
              <c:idx val="2"/>
              <c:layout>
                <c:manualLayout>
                  <c:x val="4.6028257614386912E-2"/>
                  <c:y val="-2.800893933601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66-4B43-BFD4-1632E088C9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175</c:v>
                </c:pt>
                <c:pt idx="1">
                  <c:v>130</c:v>
                </c:pt>
                <c:pt idx="2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6-4B43-BFD4-1632E088C94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доводимость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6-4B43-BFD4-1632E088C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43072"/>
        <c:axId val="33844608"/>
      </c:barChart>
      <c:catAx>
        <c:axId val="3384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44608"/>
        <c:crosses val="autoZero"/>
        <c:auto val="1"/>
        <c:lblAlgn val="ctr"/>
        <c:lblOffset val="100"/>
        <c:noMultiLvlLbl val="0"/>
      </c:catAx>
      <c:valAx>
        <c:axId val="338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4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EF-4C8F-A28C-5E130451A8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EF-4C8F-A28C-5E130451A8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EF-4C8F-A28C-5E130451A8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EF-4C8F-A28C-5E130451A8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EF-4C8F-A28C-5E130451A8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Коммерческих предложений</c:v>
                </c:pt>
                <c:pt idx="1">
                  <c:v>Заявлений</c:v>
                </c:pt>
                <c:pt idx="2">
                  <c:v>Сообщение</c:v>
                </c:pt>
                <c:pt idx="3">
                  <c:v>Запросы о предоставлении информации </c:v>
                </c:pt>
                <c:pt idx="4">
                  <c:v>Жалобы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19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A-4044-9BF9-7C7CE0333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51-4551-B2F0-9DF84DD356E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51-4551-B2F0-9DF84DD356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13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51-4551-B2F0-9DF84DD35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461760"/>
        <c:axId val="33463296"/>
      </c:barChart>
      <c:catAx>
        <c:axId val="334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3296"/>
        <c:crosses val="autoZero"/>
        <c:auto val="1"/>
        <c:lblAlgn val="ctr"/>
        <c:lblOffset val="100"/>
        <c:noMultiLvlLbl val="0"/>
      </c:catAx>
      <c:valAx>
        <c:axId val="3346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392389413450901E-2"/>
          <c:y val="4.1745715574757723E-2"/>
          <c:w val="0.87745663112553896"/>
          <c:h val="0.60014147608672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ОДН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2023-2024</c:v>
                </c:pt>
                <c:pt idx="1">
                  <c:v>2024-2025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D-42CB-92DC-7A18139E15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ВКК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1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2023-2024</c:v>
                </c:pt>
                <c:pt idx="1">
                  <c:v>2024-2025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6D-42CB-92DC-7A18139E15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Группа риска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2023-2024</c:v>
                </c:pt>
                <c:pt idx="1">
                  <c:v>2024-2025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6D-42CB-92DC-7A18139E1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58112"/>
        <c:axId val="38459648"/>
      </c:barChart>
      <c:catAx>
        <c:axId val="3845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59648"/>
        <c:crosses val="autoZero"/>
        <c:auto val="1"/>
        <c:lblAlgn val="ctr"/>
        <c:lblOffset val="100"/>
        <c:noMultiLvlLbl val="0"/>
      </c:catAx>
      <c:valAx>
        <c:axId val="3845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5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0T11:32:56.364" idx="1">
    <p:pos x="5880" y="357"/>
    <p:text/>
    <p:extLst>
      <p:ext uri="{C676402C-5697-4E1C-873F-D02D1690AC5C}">
        <p15:threadingInfo xmlns:p15="http://schemas.microsoft.com/office/powerpoint/2012/main" timeZoneBias="-360"/>
      </p:ext>
    </p:extLst>
  </p:cm>
  <p:cm authorId="1" dt="2025-11-20T11:36:34.304" idx="2">
    <p:pos x="6016" y="493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B6630-A8F5-478C-B3C3-1C08DBB4B6EC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D9D20F-7298-438D-B584-54663A400B09}">
      <dgm:prSet phldrT="[Текст]" custT="1"/>
      <dgm:spPr/>
      <dgm:t>
        <a:bodyPr/>
        <a:lstStyle/>
        <a:p>
          <a:r>
            <a:rPr lang="ru-RU" sz="1600" b="1" dirty="0"/>
            <a:t>1. Разработка образовательной программы (ОП) (в соответствии с ГОСО и Профессиональными стандартами)</a:t>
          </a:r>
        </a:p>
      </dgm:t>
    </dgm:pt>
    <dgm:pt modelId="{E15E6348-190B-4B2D-9E7B-E5EDC231654F}" type="parTrans" cxnId="{9A94ECD7-5602-4B79-9B99-678683ECD3AF}">
      <dgm:prSet/>
      <dgm:spPr/>
      <dgm:t>
        <a:bodyPr/>
        <a:lstStyle/>
        <a:p>
          <a:endParaRPr lang="ru-RU"/>
        </a:p>
      </dgm:t>
    </dgm:pt>
    <dgm:pt modelId="{95A6FE4E-B78E-446F-B5FF-E19C12CD4DE8}" type="sibTrans" cxnId="{9A94ECD7-5602-4B79-9B99-678683ECD3AF}">
      <dgm:prSet/>
      <dgm:spPr/>
      <dgm:t>
        <a:bodyPr/>
        <a:lstStyle/>
        <a:p>
          <a:endParaRPr lang="ru-RU"/>
        </a:p>
      </dgm:t>
    </dgm:pt>
    <dgm:pt modelId="{2368B2E6-52E5-466B-A600-4BAC355FF743}">
      <dgm:prSet custT="1"/>
      <dgm:spPr/>
      <dgm:t>
        <a:bodyPr/>
        <a:lstStyle/>
        <a:p>
          <a:r>
            <a:rPr lang="ru-RU" sz="1600" b="1" dirty="0"/>
            <a:t>2. Согласование внутри колледжа (утверждение ОП на методическом, педагогическом и индустриальном советах)</a:t>
          </a:r>
        </a:p>
      </dgm:t>
    </dgm:pt>
    <dgm:pt modelId="{70464839-CB63-46EB-9D7F-F2E3EE321C34}" type="parTrans" cxnId="{7D0EB3AA-8F38-42BA-B35D-E4A093D9A456}">
      <dgm:prSet/>
      <dgm:spPr/>
      <dgm:t>
        <a:bodyPr/>
        <a:lstStyle/>
        <a:p>
          <a:endParaRPr lang="ru-RU"/>
        </a:p>
      </dgm:t>
    </dgm:pt>
    <dgm:pt modelId="{06A888B8-43DF-4B78-AF46-E02CC8119E31}" type="sibTrans" cxnId="{7D0EB3AA-8F38-42BA-B35D-E4A093D9A456}">
      <dgm:prSet/>
      <dgm:spPr/>
      <dgm:t>
        <a:bodyPr/>
        <a:lstStyle/>
        <a:p>
          <a:endParaRPr lang="ru-RU"/>
        </a:p>
      </dgm:t>
    </dgm:pt>
    <dgm:pt modelId="{7D1DD809-12CB-423D-A1BE-226C9A2F5A20}">
      <dgm:prSet custT="1"/>
      <dgm:spPr/>
      <dgm:t>
        <a:bodyPr/>
        <a:lstStyle/>
        <a:p>
          <a:r>
            <a:rPr lang="ru-RU" sz="1600" b="1" dirty="0"/>
            <a:t>3. Регистрация в НАО «</a:t>
          </a:r>
          <a:r>
            <a:rPr lang="ru-RU" sz="1600" b="1" dirty="0" err="1"/>
            <a:t>Talap</a:t>
          </a:r>
          <a:r>
            <a:rPr lang="ru-RU" sz="1600" b="1" dirty="0"/>
            <a:t>», приложение всех необходимых документов. Экспертиза программы в НАО «</a:t>
          </a:r>
          <a:r>
            <a:rPr lang="ru-RU" sz="1600" b="1" dirty="0" err="1"/>
            <a:t>Talap</a:t>
          </a:r>
          <a:r>
            <a:rPr lang="ru-RU" sz="1600" b="1" dirty="0"/>
            <a:t>»  </a:t>
          </a:r>
        </a:p>
      </dgm:t>
    </dgm:pt>
    <dgm:pt modelId="{9BEB1738-EBA2-4E7C-861D-DB8C4169A297}" type="parTrans" cxnId="{2BC4F897-83CA-44C6-978A-D4BDDB8847C3}">
      <dgm:prSet/>
      <dgm:spPr/>
      <dgm:t>
        <a:bodyPr/>
        <a:lstStyle/>
        <a:p>
          <a:endParaRPr lang="ru-RU"/>
        </a:p>
      </dgm:t>
    </dgm:pt>
    <dgm:pt modelId="{766481E8-CCD2-412A-9F04-DD432284659F}" type="sibTrans" cxnId="{2BC4F897-83CA-44C6-978A-D4BDDB8847C3}">
      <dgm:prSet/>
      <dgm:spPr/>
      <dgm:t>
        <a:bodyPr/>
        <a:lstStyle/>
        <a:p>
          <a:endParaRPr lang="ru-RU"/>
        </a:p>
      </dgm:t>
    </dgm:pt>
    <dgm:pt modelId="{27196447-2824-49F1-A2DA-61C08C0AABDE}">
      <dgm:prSet/>
      <dgm:spPr/>
      <dgm:t>
        <a:bodyPr/>
        <a:lstStyle/>
        <a:p>
          <a:r>
            <a:rPr lang="ru-RU" b="1" dirty="0"/>
            <a:t>Внесение в реестр НАО «</a:t>
          </a:r>
          <a:r>
            <a:rPr lang="ru-RU" b="1" dirty="0" err="1"/>
            <a:t>Talap</a:t>
          </a:r>
          <a:r>
            <a:rPr lang="ru-RU" b="1" dirty="0"/>
            <a:t>» </a:t>
          </a:r>
        </a:p>
      </dgm:t>
    </dgm:pt>
    <dgm:pt modelId="{24BBB391-F896-4E5C-BB30-C79C827207EB}" type="parTrans" cxnId="{76A11B1C-2867-41B2-9566-3781095F54CF}">
      <dgm:prSet/>
      <dgm:spPr/>
      <dgm:t>
        <a:bodyPr/>
        <a:lstStyle/>
        <a:p>
          <a:endParaRPr lang="ru-RU"/>
        </a:p>
      </dgm:t>
    </dgm:pt>
    <dgm:pt modelId="{7888FC4F-BC4D-41BD-88CA-81FB12BDC7DB}" type="sibTrans" cxnId="{76A11B1C-2867-41B2-9566-3781095F54CF}">
      <dgm:prSet/>
      <dgm:spPr/>
      <dgm:t>
        <a:bodyPr/>
        <a:lstStyle/>
        <a:p>
          <a:endParaRPr lang="ru-RU"/>
        </a:p>
      </dgm:t>
    </dgm:pt>
    <dgm:pt modelId="{AAA4E1CE-9EBA-484F-B14D-16C898BE0F54}" type="pres">
      <dgm:prSet presAssocID="{8D4B6630-A8F5-478C-B3C3-1C08DBB4B6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99C56E-CEAF-4950-9404-038B42A40BC0}" type="pres">
      <dgm:prSet presAssocID="{27196447-2824-49F1-A2DA-61C08C0AABDE}" presName="boxAndChildren" presStyleCnt="0"/>
      <dgm:spPr/>
    </dgm:pt>
    <dgm:pt modelId="{8805735F-DD7D-41DE-9DCB-A426979C4241}" type="pres">
      <dgm:prSet presAssocID="{27196447-2824-49F1-A2DA-61C08C0AABDE}" presName="parentTextBox" presStyleLbl="node1" presStyleIdx="0" presStyleCnt="4"/>
      <dgm:spPr/>
      <dgm:t>
        <a:bodyPr/>
        <a:lstStyle/>
        <a:p>
          <a:endParaRPr lang="ru-RU"/>
        </a:p>
      </dgm:t>
    </dgm:pt>
    <dgm:pt modelId="{B5B01101-A877-440A-937A-21FE41CC97D6}" type="pres">
      <dgm:prSet presAssocID="{766481E8-CCD2-412A-9F04-DD432284659F}" presName="sp" presStyleCnt="0"/>
      <dgm:spPr/>
    </dgm:pt>
    <dgm:pt modelId="{2BE36B3E-1614-4324-8F0B-DEA169BD2745}" type="pres">
      <dgm:prSet presAssocID="{7D1DD809-12CB-423D-A1BE-226C9A2F5A20}" presName="arrowAndChildren" presStyleCnt="0"/>
      <dgm:spPr/>
    </dgm:pt>
    <dgm:pt modelId="{FF1D7E99-FB39-4D06-A791-C56AAE02BBF7}" type="pres">
      <dgm:prSet presAssocID="{7D1DD809-12CB-423D-A1BE-226C9A2F5A20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7FEBC271-740E-4E73-AE1E-1BEAFC93D5AE}" type="pres">
      <dgm:prSet presAssocID="{06A888B8-43DF-4B78-AF46-E02CC8119E31}" presName="sp" presStyleCnt="0"/>
      <dgm:spPr/>
    </dgm:pt>
    <dgm:pt modelId="{EDA3F47C-A0C4-40A3-85BA-0B304649B30A}" type="pres">
      <dgm:prSet presAssocID="{2368B2E6-52E5-466B-A600-4BAC355FF743}" presName="arrowAndChildren" presStyleCnt="0"/>
      <dgm:spPr/>
    </dgm:pt>
    <dgm:pt modelId="{99EC0F67-174D-4BD7-BF50-22252F34414E}" type="pres">
      <dgm:prSet presAssocID="{2368B2E6-52E5-466B-A600-4BAC355FF743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84D0BB43-AD41-4F8E-93E1-3D4FD5D326EA}" type="pres">
      <dgm:prSet presAssocID="{95A6FE4E-B78E-446F-B5FF-E19C12CD4DE8}" presName="sp" presStyleCnt="0"/>
      <dgm:spPr/>
    </dgm:pt>
    <dgm:pt modelId="{B592628D-470A-4C48-B28F-BA5931571EC5}" type="pres">
      <dgm:prSet presAssocID="{12D9D20F-7298-438D-B584-54663A400B09}" presName="arrowAndChildren" presStyleCnt="0"/>
      <dgm:spPr/>
    </dgm:pt>
    <dgm:pt modelId="{788B26EB-2AA6-4015-9D37-B1ED85447882}" type="pres">
      <dgm:prSet presAssocID="{12D9D20F-7298-438D-B584-54663A400B09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A566739B-C93D-4F85-B11D-D256AC106F93}" type="presOf" srcId="{27196447-2824-49F1-A2DA-61C08C0AABDE}" destId="{8805735F-DD7D-41DE-9DCB-A426979C4241}" srcOrd="0" destOrd="0" presId="urn:microsoft.com/office/officeart/2005/8/layout/process4"/>
    <dgm:cxn modelId="{9A94ECD7-5602-4B79-9B99-678683ECD3AF}" srcId="{8D4B6630-A8F5-478C-B3C3-1C08DBB4B6EC}" destId="{12D9D20F-7298-438D-B584-54663A400B09}" srcOrd="0" destOrd="0" parTransId="{E15E6348-190B-4B2D-9E7B-E5EDC231654F}" sibTransId="{95A6FE4E-B78E-446F-B5FF-E19C12CD4DE8}"/>
    <dgm:cxn modelId="{2BC4F897-83CA-44C6-978A-D4BDDB8847C3}" srcId="{8D4B6630-A8F5-478C-B3C3-1C08DBB4B6EC}" destId="{7D1DD809-12CB-423D-A1BE-226C9A2F5A20}" srcOrd="2" destOrd="0" parTransId="{9BEB1738-EBA2-4E7C-861D-DB8C4169A297}" sibTransId="{766481E8-CCD2-412A-9F04-DD432284659F}"/>
    <dgm:cxn modelId="{7E4BF1D8-53B7-4F96-BD98-8E0CBAEBAB36}" type="presOf" srcId="{8D4B6630-A8F5-478C-B3C3-1C08DBB4B6EC}" destId="{AAA4E1CE-9EBA-484F-B14D-16C898BE0F54}" srcOrd="0" destOrd="0" presId="urn:microsoft.com/office/officeart/2005/8/layout/process4"/>
    <dgm:cxn modelId="{76A11B1C-2867-41B2-9566-3781095F54CF}" srcId="{8D4B6630-A8F5-478C-B3C3-1C08DBB4B6EC}" destId="{27196447-2824-49F1-A2DA-61C08C0AABDE}" srcOrd="3" destOrd="0" parTransId="{24BBB391-F896-4E5C-BB30-C79C827207EB}" sibTransId="{7888FC4F-BC4D-41BD-88CA-81FB12BDC7DB}"/>
    <dgm:cxn modelId="{7D0EB3AA-8F38-42BA-B35D-E4A093D9A456}" srcId="{8D4B6630-A8F5-478C-B3C3-1C08DBB4B6EC}" destId="{2368B2E6-52E5-466B-A600-4BAC355FF743}" srcOrd="1" destOrd="0" parTransId="{70464839-CB63-46EB-9D7F-F2E3EE321C34}" sibTransId="{06A888B8-43DF-4B78-AF46-E02CC8119E31}"/>
    <dgm:cxn modelId="{AD37E7C3-3E30-4339-BE9A-5986AE96DCBF}" type="presOf" srcId="{12D9D20F-7298-438D-B584-54663A400B09}" destId="{788B26EB-2AA6-4015-9D37-B1ED85447882}" srcOrd="0" destOrd="0" presId="urn:microsoft.com/office/officeart/2005/8/layout/process4"/>
    <dgm:cxn modelId="{6684CD2C-E65A-4D1D-BB54-101F14238D75}" type="presOf" srcId="{2368B2E6-52E5-466B-A600-4BAC355FF743}" destId="{99EC0F67-174D-4BD7-BF50-22252F34414E}" srcOrd="0" destOrd="0" presId="urn:microsoft.com/office/officeart/2005/8/layout/process4"/>
    <dgm:cxn modelId="{E5A9164E-0DCF-4F2E-A9D7-BAC5D213219E}" type="presOf" srcId="{7D1DD809-12CB-423D-A1BE-226C9A2F5A20}" destId="{FF1D7E99-FB39-4D06-A791-C56AAE02BBF7}" srcOrd="0" destOrd="0" presId="urn:microsoft.com/office/officeart/2005/8/layout/process4"/>
    <dgm:cxn modelId="{01E1AD68-24F4-404B-8658-16B4CF0B1513}" type="presParOf" srcId="{AAA4E1CE-9EBA-484F-B14D-16C898BE0F54}" destId="{F899C56E-CEAF-4950-9404-038B42A40BC0}" srcOrd="0" destOrd="0" presId="urn:microsoft.com/office/officeart/2005/8/layout/process4"/>
    <dgm:cxn modelId="{F1D01E0B-871B-4104-8939-D2C603C02969}" type="presParOf" srcId="{F899C56E-CEAF-4950-9404-038B42A40BC0}" destId="{8805735F-DD7D-41DE-9DCB-A426979C4241}" srcOrd="0" destOrd="0" presId="urn:microsoft.com/office/officeart/2005/8/layout/process4"/>
    <dgm:cxn modelId="{AC190D60-EA36-48AE-B584-421EC2828C48}" type="presParOf" srcId="{AAA4E1CE-9EBA-484F-B14D-16C898BE0F54}" destId="{B5B01101-A877-440A-937A-21FE41CC97D6}" srcOrd="1" destOrd="0" presId="urn:microsoft.com/office/officeart/2005/8/layout/process4"/>
    <dgm:cxn modelId="{832BF165-842B-41A1-AD09-573D424F0C8F}" type="presParOf" srcId="{AAA4E1CE-9EBA-484F-B14D-16C898BE0F54}" destId="{2BE36B3E-1614-4324-8F0B-DEA169BD2745}" srcOrd="2" destOrd="0" presId="urn:microsoft.com/office/officeart/2005/8/layout/process4"/>
    <dgm:cxn modelId="{FED8C2B6-D571-43C4-ADBD-4F4ECABE89BC}" type="presParOf" srcId="{2BE36B3E-1614-4324-8F0B-DEA169BD2745}" destId="{FF1D7E99-FB39-4D06-A791-C56AAE02BBF7}" srcOrd="0" destOrd="0" presId="urn:microsoft.com/office/officeart/2005/8/layout/process4"/>
    <dgm:cxn modelId="{F2968A9F-B0E1-4F8A-8CE2-75F325C8E6EB}" type="presParOf" srcId="{AAA4E1CE-9EBA-484F-B14D-16C898BE0F54}" destId="{7FEBC271-740E-4E73-AE1E-1BEAFC93D5AE}" srcOrd="3" destOrd="0" presId="urn:microsoft.com/office/officeart/2005/8/layout/process4"/>
    <dgm:cxn modelId="{BC558CB1-9B63-437E-9D53-AC047AC2CC18}" type="presParOf" srcId="{AAA4E1CE-9EBA-484F-B14D-16C898BE0F54}" destId="{EDA3F47C-A0C4-40A3-85BA-0B304649B30A}" srcOrd="4" destOrd="0" presId="urn:microsoft.com/office/officeart/2005/8/layout/process4"/>
    <dgm:cxn modelId="{E6B20473-FF59-40D0-AA71-69A8605668CF}" type="presParOf" srcId="{EDA3F47C-A0C4-40A3-85BA-0B304649B30A}" destId="{99EC0F67-174D-4BD7-BF50-22252F34414E}" srcOrd="0" destOrd="0" presId="urn:microsoft.com/office/officeart/2005/8/layout/process4"/>
    <dgm:cxn modelId="{B3E59756-6FD3-42F3-9073-0518A31A8BDF}" type="presParOf" srcId="{AAA4E1CE-9EBA-484F-B14D-16C898BE0F54}" destId="{84D0BB43-AD41-4F8E-93E1-3D4FD5D326EA}" srcOrd="5" destOrd="0" presId="urn:microsoft.com/office/officeart/2005/8/layout/process4"/>
    <dgm:cxn modelId="{A4EBCBBB-5C2B-4A4E-8026-D45596301271}" type="presParOf" srcId="{AAA4E1CE-9EBA-484F-B14D-16C898BE0F54}" destId="{B592628D-470A-4C48-B28F-BA5931571EC5}" srcOrd="6" destOrd="0" presId="urn:microsoft.com/office/officeart/2005/8/layout/process4"/>
    <dgm:cxn modelId="{0D212210-E4AE-4BF0-80C1-7D33106A0756}" type="presParOf" srcId="{B592628D-470A-4C48-B28F-BA5931571EC5}" destId="{788B26EB-2AA6-4015-9D37-B1ED8544788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601E6F-BB5E-4175-B27A-F0E96C1C9EF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5D07BF-7B48-46D6-B3D5-0E6403545975}">
      <dgm:prSet phldrT="[Текст]"/>
      <dgm:spPr/>
      <dgm:t>
        <a:bodyPr/>
        <a:lstStyle/>
        <a:p>
          <a:r>
            <a:rPr lang="en-US" dirty="0"/>
            <a:t>1</a:t>
          </a:r>
          <a:r>
            <a:rPr lang="ru-RU" dirty="0"/>
            <a:t>. Рассмотрение объекта заказчика</a:t>
          </a:r>
        </a:p>
      </dgm:t>
    </dgm:pt>
    <dgm:pt modelId="{13834257-3849-4049-8773-FB8DBF906B6D}" type="parTrans" cxnId="{92CDBBE7-976E-4A3C-8809-59FF212C3D80}">
      <dgm:prSet/>
      <dgm:spPr/>
      <dgm:t>
        <a:bodyPr/>
        <a:lstStyle/>
        <a:p>
          <a:endParaRPr lang="ru-RU"/>
        </a:p>
      </dgm:t>
    </dgm:pt>
    <dgm:pt modelId="{FBA2662A-863F-49D1-920F-E87CB281733A}" type="sibTrans" cxnId="{92CDBBE7-976E-4A3C-8809-59FF212C3D80}">
      <dgm:prSet/>
      <dgm:spPr/>
      <dgm:t>
        <a:bodyPr/>
        <a:lstStyle/>
        <a:p>
          <a:endParaRPr lang="ru-RU"/>
        </a:p>
      </dgm:t>
    </dgm:pt>
    <dgm:pt modelId="{10E59C4E-BB99-4DBB-A4A6-3B01F98678B2}">
      <dgm:prSet phldrT="[Текст]"/>
      <dgm:spPr/>
      <dgm:t>
        <a:bodyPr/>
        <a:lstStyle/>
        <a:p>
          <a:pPr algn="ctr"/>
          <a:r>
            <a:rPr lang="ru-RU" dirty="0"/>
            <a:t>Стоимость в тенге включая НДС – 8 000 000 тенге</a:t>
          </a:r>
        </a:p>
      </dgm:t>
    </dgm:pt>
    <dgm:pt modelId="{68F00461-D293-4F69-A01A-2976F483F3E7}" type="parTrans" cxnId="{864CAA8A-7053-4F39-A6B9-6AD6E1DE9AB8}">
      <dgm:prSet/>
      <dgm:spPr/>
      <dgm:t>
        <a:bodyPr/>
        <a:lstStyle/>
        <a:p>
          <a:endParaRPr lang="ru-RU"/>
        </a:p>
      </dgm:t>
    </dgm:pt>
    <dgm:pt modelId="{8926A63D-A283-4133-A0DC-9A5A608457AA}" type="sibTrans" cxnId="{864CAA8A-7053-4F39-A6B9-6AD6E1DE9AB8}">
      <dgm:prSet/>
      <dgm:spPr/>
      <dgm:t>
        <a:bodyPr/>
        <a:lstStyle/>
        <a:p>
          <a:endParaRPr lang="ru-RU"/>
        </a:p>
      </dgm:t>
    </dgm:pt>
    <dgm:pt modelId="{1096FBE6-84F4-414D-B120-1D64A5EF1B74}">
      <dgm:prSet phldrT="[Текст]"/>
      <dgm:spPr/>
      <dgm:t>
        <a:bodyPr/>
        <a:lstStyle/>
        <a:p>
          <a:r>
            <a:rPr lang="ru-RU" dirty="0"/>
            <a:t>2. Получение статусов «Заявитель», «Кандидат»</a:t>
          </a:r>
        </a:p>
      </dgm:t>
    </dgm:pt>
    <dgm:pt modelId="{45BF256F-F0D9-487C-B093-74ADE3FDDAC6}" type="parTrans" cxnId="{E08DD780-6303-4BDB-865D-1B86CD505299}">
      <dgm:prSet/>
      <dgm:spPr/>
      <dgm:t>
        <a:bodyPr/>
        <a:lstStyle/>
        <a:p>
          <a:endParaRPr lang="ru-RU"/>
        </a:p>
      </dgm:t>
    </dgm:pt>
    <dgm:pt modelId="{FC3B3F36-6545-497C-9581-32DC811D7CB2}" type="sibTrans" cxnId="{E08DD780-6303-4BDB-865D-1B86CD505299}">
      <dgm:prSet/>
      <dgm:spPr/>
      <dgm:t>
        <a:bodyPr/>
        <a:lstStyle/>
        <a:p>
          <a:endParaRPr lang="ru-RU"/>
        </a:p>
      </dgm:t>
    </dgm:pt>
    <dgm:pt modelId="{2C8521B5-ACCD-405D-862D-5763578A1E12}">
      <dgm:prSet phldrT="[Текст]"/>
      <dgm:spPr/>
      <dgm:t>
        <a:bodyPr/>
        <a:lstStyle/>
        <a:p>
          <a:pPr algn="ctr"/>
          <a:r>
            <a:rPr lang="ru-RU" dirty="0"/>
            <a:t>Стоимость в тенге включая НДС – 10 000 000 тенге</a:t>
          </a:r>
        </a:p>
      </dgm:t>
    </dgm:pt>
    <dgm:pt modelId="{F1E68D8C-B6F2-40BD-919A-88E529AD01BA}" type="parTrans" cxnId="{C79A12C7-098A-43DE-8726-AFD7569C83F6}">
      <dgm:prSet/>
      <dgm:spPr/>
      <dgm:t>
        <a:bodyPr/>
        <a:lstStyle/>
        <a:p>
          <a:endParaRPr lang="ru-RU"/>
        </a:p>
      </dgm:t>
    </dgm:pt>
    <dgm:pt modelId="{75B0FCDC-8898-4594-945E-6AD8312A337C}" type="sibTrans" cxnId="{C79A12C7-098A-43DE-8726-AFD7569C83F6}">
      <dgm:prSet/>
      <dgm:spPr/>
      <dgm:t>
        <a:bodyPr/>
        <a:lstStyle/>
        <a:p>
          <a:endParaRPr lang="ru-RU"/>
        </a:p>
      </dgm:t>
    </dgm:pt>
    <dgm:pt modelId="{E291C1DA-EE2E-4459-B092-6151E17AB83F}">
      <dgm:prSet phldrT="[Текст]"/>
      <dgm:spPr/>
      <dgm:t>
        <a:bodyPr/>
        <a:lstStyle/>
        <a:p>
          <a:r>
            <a:rPr lang="ru-RU" dirty="0"/>
            <a:t>3. Получение статуса «Аккредитован»</a:t>
          </a:r>
        </a:p>
      </dgm:t>
    </dgm:pt>
    <dgm:pt modelId="{1B342DEF-720D-4B96-B1E0-3A282C0E3EE3}" type="parTrans" cxnId="{F0EF115B-C411-4B31-AF1E-0DD14BF0E809}">
      <dgm:prSet/>
      <dgm:spPr/>
      <dgm:t>
        <a:bodyPr/>
        <a:lstStyle/>
        <a:p>
          <a:endParaRPr lang="ru-RU"/>
        </a:p>
      </dgm:t>
    </dgm:pt>
    <dgm:pt modelId="{579FDB33-167F-42D5-9114-2BA788C7E52C}" type="sibTrans" cxnId="{F0EF115B-C411-4B31-AF1E-0DD14BF0E809}">
      <dgm:prSet/>
      <dgm:spPr/>
      <dgm:t>
        <a:bodyPr/>
        <a:lstStyle/>
        <a:p>
          <a:endParaRPr lang="ru-RU"/>
        </a:p>
      </dgm:t>
    </dgm:pt>
    <dgm:pt modelId="{9B5D4BA8-6686-4DBD-8C6B-381E10EC7180}">
      <dgm:prSet phldrT="[Текст]"/>
      <dgm:spPr/>
      <dgm:t>
        <a:bodyPr/>
        <a:lstStyle/>
        <a:p>
          <a:r>
            <a:rPr lang="ru-RU" dirty="0"/>
            <a:t>Стоимость в тенге включая НДС – 8 500 000</a:t>
          </a:r>
        </a:p>
      </dgm:t>
    </dgm:pt>
    <dgm:pt modelId="{D643E132-C519-4300-8506-EBF567E86B8D}" type="parTrans" cxnId="{518376A8-1A64-45EE-8D98-452B67F663F8}">
      <dgm:prSet/>
      <dgm:spPr/>
      <dgm:t>
        <a:bodyPr/>
        <a:lstStyle/>
        <a:p>
          <a:endParaRPr lang="ru-RU"/>
        </a:p>
      </dgm:t>
    </dgm:pt>
    <dgm:pt modelId="{506342A4-1281-41A7-BC6A-B88C519C2CC1}" type="sibTrans" cxnId="{518376A8-1A64-45EE-8D98-452B67F663F8}">
      <dgm:prSet/>
      <dgm:spPr/>
      <dgm:t>
        <a:bodyPr/>
        <a:lstStyle/>
        <a:p>
          <a:endParaRPr lang="ru-RU"/>
        </a:p>
      </dgm:t>
    </dgm:pt>
    <dgm:pt modelId="{B2EC07B4-92F4-4673-BCC9-6BE817BA9965}" type="pres">
      <dgm:prSet presAssocID="{44601E6F-BB5E-4175-B27A-F0E96C1C9EF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17A0767-4ADB-4617-9671-CF9781F5A760}" type="pres">
      <dgm:prSet presAssocID="{325D07BF-7B48-46D6-B3D5-0E6403545975}" presName="composite" presStyleCnt="0"/>
      <dgm:spPr/>
    </dgm:pt>
    <dgm:pt modelId="{EE9DA32A-81DB-4186-AC4F-76A2BC514D95}" type="pres">
      <dgm:prSet presAssocID="{325D07BF-7B48-46D6-B3D5-0E6403545975}" presName="bentUpArrow1" presStyleLbl="alignImgPlace1" presStyleIdx="0" presStyleCnt="2"/>
      <dgm:spPr/>
    </dgm:pt>
    <dgm:pt modelId="{ACF531D8-A739-4535-A990-ECAF6716C462}" type="pres">
      <dgm:prSet presAssocID="{325D07BF-7B48-46D6-B3D5-0E640354597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3DD79-C653-43A9-BAA0-4F180A3744B7}" type="pres">
      <dgm:prSet presAssocID="{325D07BF-7B48-46D6-B3D5-0E640354597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03C92-09A3-449B-96C9-345C314C47C5}" type="pres">
      <dgm:prSet presAssocID="{FBA2662A-863F-49D1-920F-E87CB281733A}" presName="sibTrans" presStyleCnt="0"/>
      <dgm:spPr/>
    </dgm:pt>
    <dgm:pt modelId="{BA246C73-F277-49E7-9570-3A0684D53733}" type="pres">
      <dgm:prSet presAssocID="{1096FBE6-84F4-414D-B120-1D64A5EF1B74}" presName="composite" presStyleCnt="0"/>
      <dgm:spPr/>
    </dgm:pt>
    <dgm:pt modelId="{EF5548D5-E104-4447-AD43-37A658E56BA8}" type="pres">
      <dgm:prSet presAssocID="{1096FBE6-84F4-414D-B120-1D64A5EF1B74}" presName="bentUpArrow1" presStyleLbl="alignImgPlace1" presStyleIdx="1" presStyleCnt="2"/>
      <dgm:spPr/>
    </dgm:pt>
    <dgm:pt modelId="{C3BEA283-BA83-4050-8457-844848CC964F}" type="pres">
      <dgm:prSet presAssocID="{1096FBE6-84F4-414D-B120-1D64A5EF1B7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2C033-7FBC-43E7-BD8B-735940B95665}" type="pres">
      <dgm:prSet presAssocID="{1096FBE6-84F4-414D-B120-1D64A5EF1B7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63FAE-FD3C-4DEF-8337-F025506036C9}" type="pres">
      <dgm:prSet presAssocID="{FC3B3F36-6545-497C-9581-32DC811D7CB2}" presName="sibTrans" presStyleCnt="0"/>
      <dgm:spPr/>
    </dgm:pt>
    <dgm:pt modelId="{EB17D5FF-0E33-4FA8-A157-6D2331CFEBCD}" type="pres">
      <dgm:prSet presAssocID="{E291C1DA-EE2E-4459-B092-6151E17AB83F}" presName="composite" presStyleCnt="0"/>
      <dgm:spPr/>
    </dgm:pt>
    <dgm:pt modelId="{3F55B0B1-3372-47E0-82AD-6433A7A99EB2}" type="pres">
      <dgm:prSet presAssocID="{E291C1DA-EE2E-4459-B092-6151E17AB83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7F793-162E-413B-9310-B6F4615AF262}" type="pres">
      <dgm:prSet presAssocID="{E291C1DA-EE2E-4459-B092-6151E17AB83F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54938B-9EF5-4294-9A87-574BA893E924}" type="presOf" srcId="{44601E6F-BB5E-4175-B27A-F0E96C1C9EF9}" destId="{B2EC07B4-92F4-4673-BCC9-6BE817BA9965}" srcOrd="0" destOrd="0" presId="urn:microsoft.com/office/officeart/2005/8/layout/StepDownProcess"/>
    <dgm:cxn modelId="{C79A12C7-098A-43DE-8726-AFD7569C83F6}" srcId="{1096FBE6-84F4-414D-B120-1D64A5EF1B74}" destId="{2C8521B5-ACCD-405D-862D-5763578A1E12}" srcOrd="0" destOrd="0" parTransId="{F1E68D8C-B6F2-40BD-919A-88E529AD01BA}" sibTransId="{75B0FCDC-8898-4594-945E-6AD8312A337C}"/>
    <dgm:cxn modelId="{C317915C-FCB4-47FF-A292-8AE079E92C09}" type="presOf" srcId="{1096FBE6-84F4-414D-B120-1D64A5EF1B74}" destId="{C3BEA283-BA83-4050-8457-844848CC964F}" srcOrd="0" destOrd="0" presId="urn:microsoft.com/office/officeart/2005/8/layout/StepDownProcess"/>
    <dgm:cxn modelId="{E08DD780-6303-4BDB-865D-1B86CD505299}" srcId="{44601E6F-BB5E-4175-B27A-F0E96C1C9EF9}" destId="{1096FBE6-84F4-414D-B120-1D64A5EF1B74}" srcOrd="1" destOrd="0" parTransId="{45BF256F-F0D9-487C-B093-74ADE3FDDAC6}" sibTransId="{FC3B3F36-6545-497C-9581-32DC811D7CB2}"/>
    <dgm:cxn modelId="{F97049CB-BED5-4749-AF70-DE6BC0A75801}" type="presOf" srcId="{325D07BF-7B48-46D6-B3D5-0E6403545975}" destId="{ACF531D8-A739-4535-A990-ECAF6716C462}" srcOrd="0" destOrd="0" presId="urn:microsoft.com/office/officeart/2005/8/layout/StepDownProcess"/>
    <dgm:cxn modelId="{864CAA8A-7053-4F39-A6B9-6AD6E1DE9AB8}" srcId="{325D07BF-7B48-46D6-B3D5-0E6403545975}" destId="{10E59C4E-BB99-4DBB-A4A6-3B01F98678B2}" srcOrd="0" destOrd="0" parTransId="{68F00461-D293-4F69-A01A-2976F483F3E7}" sibTransId="{8926A63D-A283-4133-A0DC-9A5A608457AA}"/>
    <dgm:cxn modelId="{74895FCC-345D-40FF-8B5F-CEBA9583821E}" type="presOf" srcId="{2C8521B5-ACCD-405D-862D-5763578A1E12}" destId="{CC62C033-7FBC-43E7-BD8B-735940B95665}" srcOrd="0" destOrd="0" presId="urn:microsoft.com/office/officeart/2005/8/layout/StepDownProcess"/>
    <dgm:cxn modelId="{C70DD183-27DC-445D-AA0B-757CCDF876A6}" type="presOf" srcId="{E291C1DA-EE2E-4459-B092-6151E17AB83F}" destId="{3F55B0B1-3372-47E0-82AD-6433A7A99EB2}" srcOrd="0" destOrd="0" presId="urn:microsoft.com/office/officeart/2005/8/layout/StepDownProcess"/>
    <dgm:cxn modelId="{518376A8-1A64-45EE-8D98-452B67F663F8}" srcId="{E291C1DA-EE2E-4459-B092-6151E17AB83F}" destId="{9B5D4BA8-6686-4DBD-8C6B-381E10EC7180}" srcOrd="0" destOrd="0" parTransId="{D643E132-C519-4300-8506-EBF567E86B8D}" sibTransId="{506342A4-1281-41A7-BC6A-B88C519C2CC1}"/>
    <dgm:cxn modelId="{92CDBBE7-976E-4A3C-8809-59FF212C3D80}" srcId="{44601E6F-BB5E-4175-B27A-F0E96C1C9EF9}" destId="{325D07BF-7B48-46D6-B3D5-0E6403545975}" srcOrd="0" destOrd="0" parTransId="{13834257-3849-4049-8773-FB8DBF906B6D}" sibTransId="{FBA2662A-863F-49D1-920F-E87CB281733A}"/>
    <dgm:cxn modelId="{6D9E2E3E-9125-4AD7-8D09-726DE0EEDC72}" type="presOf" srcId="{9B5D4BA8-6686-4DBD-8C6B-381E10EC7180}" destId="{3967F793-162E-413B-9310-B6F4615AF262}" srcOrd="0" destOrd="0" presId="urn:microsoft.com/office/officeart/2005/8/layout/StepDownProcess"/>
    <dgm:cxn modelId="{FDD7967A-1962-46AB-8C46-A063BA7123F8}" type="presOf" srcId="{10E59C4E-BB99-4DBB-A4A6-3B01F98678B2}" destId="{3383DD79-C653-43A9-BAA0-4F180A3744B7}" srcOrd="0" destOrd="0" presId="urn:microsoft.com/office/officeart/2005/8/layout/StepDownProcess"/>
    <dgm:cxn modelId="{F0EF115B-C411-4B31-AF1E-0DD14BF0E809}" srcId="{44601E6F-BB5E-4175-B27A-F0E96C1C9EF9}" destId="{E291C1DA-EE2E-4459-B092-6151E17AB83F}" srcOrd="2" destOrd="0" parTransId="{1B342DEF-720D-4B96-B1E0-3A282C0E3EE3}" sibTransId="{579FDB33-167F-42D5-9114-2BA788C7E52C}"/>
    <dgm:cxn modelId="{754979C3-5F2F-408E-99F6-681A83C31731}" type="presParOf" srcId="{B2EC07B4-92F4-4673-BCC9-6BE817BA9965}" destId="{317A0767-4ADB-4617-9671-CF9781F5A760}" srcOrd="0" destOrd="0" presId="urn:microsoft.com/office/officeart/2005/8/layout/StepDownProcess"/>
    <dgm:cxn modelId="{5FF4BD92-CBBB-496A-8B5F-B0D9B7F64C1E}" type="presParOf" srcId="{317A0767-4ADB-4617-9671-CF9781F5A760}" destId="{EE9DA32A-81DB-4186-AC4F-76A2BC514D95}" srcOrd="0" destOrd="0" presId="urn:microsoft.com/office/officeart/2005/8/layout/StepDownProcess"/>
    <dgm:cxn modelId="{02E405E6-D53F-4B6E-B10D-075BF166F8BE}" type="presParOf" srcId="{317A0767-4ADB-4617-9671-CF9781F5A760}" destId="{ACF531D8-A739-4535-A990-ECAF6716C462}" srcOrd="1" destOrd="0" presId="urn:microsoft.com/office/officeart/2005/8/layout/StepDownProcess"/>
    <dgm:cxn modelId="{11A3312F-E918-4821-9F60-9BB94F09B9A8}" type="presParOf" srcId="{317A0767-4ADB-4617-9671-CF9781F5A760}" destId="{3383DD79-C653-43A9-BAA0-4F180A3744B7}" srcOrd="2" destOrd="0" presId="urn:microsoft.com/office/officeart/2005/8/layout/StepDownProcess"/>
    <dgm:cxn modelId="{09AB8931-3935-4D80-A834-D92418952ADF}" type="presParOf" srcId="{B2EC07B4-92F4-4673-BCC9-6BE817BA9965}" destId="{7CB03C92-09A3-449B-96C9-345C314C47C5}" srcOrd="1" destOrd="0" presId="urn:microsoft.com/office/officeart/2005/8/layout/StepDownProcess"/>
    <dgm:cxn modelId="{9E17BF67-1757-40C1-BE40-673E623B5F7B}" type="presParOf" srcId="{B2EC07B4-92F4-4673-BCC9-6BE817BA9965}" destId="{BA246C73-F277-49E7-9570-3A0684D53733}" srcOrd="2" destOrd="0" presId="urn:microsoft.com/office/officeart/2005/8/layout/StepDownProcess"/>
    <dgm:cxn modelId="{58E8A664-E90C-466A-95E9-A4C05821EEAA}" type="presParOf" srcId="{BA246C73-F277-49E7-9570-3A0684D53733}" destId="{EF5548D5-E104-4447-AD43-37A658E56BA8}" srcOrd="0" destOrd="0" presId="urn:microsoft.com/office/officeart/2005/8/layout/StepDownProcess"/>
    <dgm:cxn modelId="{0B4821D3-3B9D-468A-B1E9-894878624DB9}" type="presParOf" srcId="{BA246C73-F277-49E7-9570-3A0684D53733}" destId="{C3BEA283-BA83-4050-8457-844848CC964F}" srcOrd="1" destOrd="0" presId="urn:microsoft.com/office/officeart/2005/8/layout/StepDownProcess"/>
    <dgm:cxn modelId="{E1596AF8-2BF1-49C1-B24B-BDDC663EBFDB}" type="presParOf" srcId="{BA246C73-F277-49E7-9570-3A0684D53733}" destId="{CC62C033-7FBC-43E7-BD8B-735940B95665}" srcOrd="2" destOrd="0" presId="urn:microsoft.com/office/officeart/2005/8/layout/StepDownProcess"/>
    <dgm:cxn modelId="{11986D8A-AC5A-4DBC-95BD-F49E35BB9031}" type="presParOf" srcId="{B2EC07B4-92F4-4673-BCC9-6BE817BA9965}" destId="{79B63FAE-FD3C-4DEF-8337-F025506036C9}" srcOrd="3" destOrd="0" presId="urn:microsoft.com/office/officeart/2005/8/layout/StepDownProcess"/>
    <dgm:cxn modelId="{D1C2B442-088F-4745-B770-2D79493EF29C}" type="presParOf" srcId="{B2EC07B4-92F4-4673-BCC9-6BE817BA9965}" destId="{EB17D5FF-0E33-4FA8-A157-6D2331CFEBCD}" srcOrd="4" destOrd="0" presId="urn:microsoft.com/office/officeart/2005/8/layout/StepDownProcess"/>
    <dgm:cxn modelId="{23220EDC-A54A-454F-9F78-88EEBD79224B}" type="presParOf" srcId="{EB17D5FF-0E33-4FA8-A157-6D2331CFEBCD}" destId="{3F55B0B1-3372-47E0-82AD-6433A7A99EB2}" srcOrd="0" destOrd="0" presId="urn:microsoft.com/office/officeart/2005/8/layout/StepDownProcess"/>
    <dgm:cxn modelId="{94BBC731-CB2B-49B7-82D2-17603596EEE8}" type="presParOf" srcId="{EB17D5FF-0E33-4FA8-A157-6D2331CFEBCD}" destId="{3967F793-162E-413B-9310-B6F4615AF26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5735F-DD7D-41DE-9DCB-A426979C4241}">
      <dsp:nvSpPr>
        <dsp:cNvPr id="0" name=""/>
        <dsp:cNvSpPr/>
      </dsp:nvSpPr>
      <dsp:spPr>
        <a:xfrm>
          <a:off x="0" y="2497980"/>
          <a:ext cx="5881030" cy="5464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Внесение в реестр НАО «</a:t>
          </a:r>
          <a:r>
            <a:rPr lang="ru-RU" sz="1900" b="1" kern="1200" dirty="0" err="1"/>
            <a:t>Talap</a:t>
          </a:r>
          <a:r>
            <a:rPr lang="ru-RU" sz="1900" b="1" kern="1200" dirty="0"/>
            <a:t>» </a:t>
          </a:r>
        </a:p>
      </dsp:txBody>
      <dsp:txXfrm>
        <a:off x="0" y="2497980"/>
        <a:ext cx="5881030" cy="546497"/>
      </dsp:txXfrm>
    </dsp:sp>
    <dsp:sp modelId="{FF1D7E99-FB39-4D06-A791-C56AAE02BBF7}">
      <dsp:nvSpPr>
        <dsp:cNvPr id="0" name=""/>
        <dsp:cNvSpPr/>
      </dsp:nvSpPr>
      <dsp:spPr>
        <a:xfrm rot="10800000">
          <a:off x="0" y="1665665"/>
          <a:ext cx="5881030" cy="84051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3. Регистрация в НАО «</a:t>
          </a:r>
          <a:r>
            <a:rPr lang="ru-RU" sz="1600" b="1" kern="1200" dirty="0" err="1"/>
            <a:t>Talap</a:t>
          </a:r>
          <a:r>
            <a:rPr lang="ru-RU" sz="1600" b="1" kern="1200" dirty="0"/>
            <a:t>», приложение всех необходимых документов. Экспертиза программы в НАО «</a:t>
          </a:r>
          <a:r>
            <a:rPr lang="ru-RU" sz="1600" b="1" kern="1200" dirty="0" err="1"/>
            <a:t>Talap</a:t>
          </a:r>
          <a:r>
            <a:rPr lang="ru-RU" sz="1600" b="1" kern="1200" dirty="0"/>
            <a:t>»  </a:t>
          </a:r>
        </a:p>
      </dsp:txBody>
      <dsp:txXfrm rot="10800000">
        <a:off x="0" y="1665665"/>
        <a:ext cx="5881030" cy="546139"/>
      </dsp:txXfrm>
    </dsp:sp>
    <dsp:sp modelId="{99EC0F67-174D-4BD7-BF50-22252F34414E}">
      <dsp:nvSpPr>
        <dsp:cNvPr id="0" name=""/>
        <dsp:cNvSpPr/>
      </dsp:nvSpPr>
      <dsp:spPr>
        <a:xfrm rot="10800000">
          <a:off x="0" y="833350"/>
          <a:ext cx="5881030" cy="84051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2. Согласование внутри колледжа (утверждение ОП на методическом, педагогическом и индустриальном советах)</a:t>
          </a:r>
        </a:p>
      </dsp:txBody>
      <dsp:txXfrm rot="10800000">
        <a:off x="0" y="833350"/>
        <a:ext cx="5881030" cy="546139"/>
      </dsp:txXfrm>
    </dsp:sp>
    <dsp:sp modelId="{788B26EB-2AA6-4015-9D37-B1ED85447882}">
      <dsp:nvSpPr>
        <dsp:cNvPr id="0" name=""/>
        <dsp:cNvSpPr/>
      </dsp:nvSpPr>
      <dsp:spPr>
        <a:xfrm rot="10800000">
          <a:off x="0" y="1035"/>
          <a:ext cx="5881030" cy="84051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1. Разработка образовательной программы (ОП) (в соответствии с ГОСО и Профессиональными стандартами)</a:t>
          </a:r>
        </a:p>
      </dsp:txBody>
      <dsp:txXfrm rot="10800000">
        <a:off x="0" y="1035"/>
        <a:ext cx="5881030" cy="546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DA32A-81DB-4186-AC4F-76A2BC514D95}">
      <dsp:nvSpPr>
        <dsp:cNvPr id="0" name=""/>
        <dsp:cNvSpPr/>
      </dsp:nvSpPr>
      <dsp:spPr>
        <a:xfrm rot="5400000">
          <a:off x="269573" y="1157873"/>
          <a:ext cx="1004719" cy="11438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531D8-A739-4535-A990-ECAF6716C462}">
      <dsp:nvSpPr>
        <dsp:cNvPr id="0" name=""/>
        <dsp:cNvSpPr/>
      </dsp:nvSpPr>
      <dsp:spPr>
        <a:xfrm>
          <a:off x="3383" y="44121"/>
          <a:ext cx="1691356" cy="11838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1</a:t>
          </a:r>
          <a:r>
            <a:rPr lang="ru-RU" sz="1600" kern="1200" dirty="0"/>
            <a:t>. Рассмотрение объекта заказчика</a:t>
          </a:r>
        </a:p>
      </dsp:txBody>
      <dsp:txXfrm>
        <a:off x="61186" y="101924"/>
        <a:ext cx="1575750" cy="1068288"/>
      </dsp:txXfrm>
    </dsp:sp>
    <dsp:sp modelId="{3383DD79-C653-43A9-BAA0-4F180A3744B7}">
      <dsp:nvSpPr>
        <dsp:cNvPr id="0" name=""/>
        <dsp:cNvSpPr/>
      </dsp:nvSpPr>
      <dsp:spPr>
        <a:xfrm>
          <a:off x="1694740" y="157032"/>
          <a:ext cx="1230131" cy="9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Стоимость в тенге включая НДС – 8 000 000 тенге</a:t>
          </a:r>
        </a:p>
      </dsp:txBody>
      <dsp:txXfrm>
        <a:off x="1694740" y="157032"/>
        <a:ext cx="1230131" cy="956875"/>
      </dsp:txXfrm>
    </dsp:sp>
    <dsp:sp modelId="{EF5548D5-E104-4447-AD43-37A658E56BA8}">
      <dsp:nvSpPr>
        <dsp:cNvPr id="0" name=""/>
        <dsp:cNvSpPr/>
      </dsp:nvSpPr>
      <dsp:spPr>
        <a:xfrm rot="5400000">
          <a:off x="1671887" y="2487777"/>
          <a:ext cx="1004719" cy="11438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EA283-BA83-4050-8457-844848CC964F}">
      <dsp:nvSpPr>
        <dsp:cNvPr id="0" name=""/>
        <dsp:cNvSpPr/>
      </dsp:nvSpPr>
      <dsp:spPr>
        <a:xfrm>
          <a:off x="1405697" y="1374025"/>
          <a:ext cx="1691356" cy="11838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2. Получение статусов «Заявитель», «Кандидат»</a:t>
          </a:r>
        </a:p>
      </dsp:txBody>
      <dsp:txXfrm>
        <a:off x="1463500" y="1431828"/>
        <a:ext cx="1575750" cy="1068288"/>
      </dsp:txXfrm>
    </dsp:sp>
    <dsp:sp modelId="{CC62C033-7FBC-43E7-BD8B-735940B95665}">
      <dsp:nvSpPr>
        <dsp:cNvPr id="0" name=""/>
        <dsp:cNvSpPr/>
      </dsp:nvSpPr>
      <dsp:spPr>
        <a:xfrm>
          <a:off x="3097054" y="1486936"/>
          <a:ext cx="1230131" cy="9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Стоимость в тенге включая НДС – 10 000 000 тенге</a:t>
          </a:r>
        </a:p>
      </dsp:txBody>
      <dsp:txXfrm>
        <a:off x="3097054" y="1486936"/>
        <a:ext cx="1230131" cy="956875"/>
      </dsp:txXfrm>
    </dsp:sp>
    <dsp:sp modelId="{3F55B0B1-3372-47E0-82AD-6433A7A99EB2}">
      <dsp:nvSpPr>
        <dsp:cNvPr id="0" name=""/>
        <dsp:cNvSpPr/>
      </dsp:nvSpPr>
      <dsp:spPr>
        <a:xfrm>
          <a:off x="2808012" y="2703930"/>
          <a:ext cx="1691356" cy="11838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3. Получение статуса «Аккредитован»</a:t>
          </a:r>
        </a:p>
      </dsp:txBody>
      <dsp:txXfrm>
        <a:off x="2865815" y="2761733"/>
        <a:ext cx="1575750" cy="1068288"/>
      </dsp:txXfrm>
    </dsp:sp>
    <dsp:sp modelId="{3967F793-162E-413B-9310-B6F4615AF262}">
      <dsp:nvSpPr>
        <dsp:cNvPr id="0" name=""/>
        <dsp:cNvSpPr/>
      </dsp:nvSpPr>
      <dsp:spPr>
        <a:xfrm>
          <a:off x="4499368" y="2816841"/>
          <a:ext cx="1230131" cy="9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Стоимость в тенге включая НДС – 8 500 000</a:t>
          </a:r>
        </a:p>
      </dsp:txBody>
      <dsp:txXfrm>
        <a:off x="4499368" y="2816841"/>
        <a:ext cx="1230131" cy="956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2909E-42D9-42E0-934F-6631878FFA78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D0473-77CF-443F-932B-9BD2D9131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0473-77CF-443F-932B-9BD2D9131FC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7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8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9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2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78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9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1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5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8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79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97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82D28-915C-4B60-BA75-36D6EBADE354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F60B-1669-4036-89B3-7BC44FE26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44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CA22D-DDC8-EAAA-CE3A-7A7F3019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лан развития ПКСиП 2025-2030, 21.11.2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5646" y="2531985"/>
            <a:ext cx="7337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Программа развития на 2026-2030 годы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6248" y="3090649"/>
            <a:ext cx="72621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КГП на ПХВ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«Павлодарский колледж сервиса и питания»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FDEFA9-C09E-8D48-F3E1-99A35A2CA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97" y="450949"/>
            <a:ext cx="1170563" cy="1181074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F95A41-E6A3-819D-75FE-C103A3A06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25" y="450949"/>
            <a:ext cx="1140177" cy="1146242"/>
          </a:xfrm>
          <a:prstGeom prst="rect">
            <a:avLst/>
          </a:prstGeom>
        </p:spPr>
      </p:pic>
      <p:pic>
        <p:nvPicPr>
          <p:cNvPr id="1028" name="Picture 4" descr="C:\Users\Пользователь\Downloads\logo minpro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29" y="330364"/>
            <a:ext cx="1794569" cy="186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54457" y="6488668"/>
            <a:ext cx="1570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16.01.2026 года</a:t>
            </a:r>
          </a:p>
        </p:txBody>
      </p:sp>
    </p:spTree>
    <p:extLst>
      <p:ext uri="{BB962C8B-B14F-4D97-AF65-F5344CB8AC3E}">
        <p14:creationId xmlns:p14="http://schemas.microsoft.com/office/powerpoint/2010/main" val="99908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76" y="532321"/>
            <a:ext cx="4534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WS </a:t>
            </a:r>
            <a:r>
              <a:rPr lang="ru-RU" sz="1600" dirty="0"/>
              <a:t>ежегодные победы по всем трем выдвинутым </a:t>
            </a:r>
            <a:r>
              <a:rPr lang="ru-RU" sz="1600" dirty="0" smtClean="0"/>
              <a:t>компетенциям.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Капремонты 2016, 2025 годов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Проведение международной НПК конференции, открытие кафедры «Географии и туризма» ТОУ в </a:t>
            </a:r>
            <a:r>
              <a:rPr lang="ru-RU" sz="1600" dirty="0" err="1" smtClean="0"/>
              <a:t>ПКСиП</a:t>
            </a:r>
            <a:r>
              <a:rPr lang="ru-RU" sz="1600" dirty="0" smtClean="0"/>
              <a:t>. 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 err="1"/>
              <a:t>ПКСиП</a:t>
            </a:r>
            <a:r>
              <a:rPr lang="ru-RU" sz="1600" dirty="0"/>
              <a:t> стал РК базой подготовки к </a:t>
            </a:r>
            <a:r>
              <a:rPr lang="en-US" sz="1600" dirty="0" err="1"/>
              <a:t>EuroSkills</a:t>
            </a:r>
            <a:r>
              <a:rPr lang="en-US" sz="1600" dirty="0"/>
              <a:t> </a:t>
            </a:r>
            <a:r>
              <a:rPr lang="ru-RU" sz="1600" dirty="0" smtClean="0"/>
              <a:t>с </a:t>
            </a:r>
            <a:r>
              <a:rPr lang="en-US" sz="1600" dirty="0" smtClean="0"/>
              <a:t>2025</a:t>
            </a:r>
            <a:r>
              <a:rPr lang="ru-RU" sz="1600" dirty="0" smtClean="0"/>
              <a:t> года</a:t>
            </a:r>
            <a:r>
              <a:rPr lang="en-US" sz="1600" dirty="0" smtClean="0"/>
              <a:t> </a:t>
            </a:r>
            <a:r>
              <a:rPr lang="ru-RU" sz="1600" dirty="0"/>
              <a:t>по ресторанному </a:t>
            </a:r>
            <a:r>
              <a:rPr lang="ru-RU" sz="1600" dirty="0" smtClean="0"/>
              <a:t>сервису.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Оплачиваемая практика в Турции </a:t>
            </a:r>
            <a:r>
              <a:rPr lang="ru-RU" sz="1600" dirty="0" smtClean="0"/>
              <a:t>с 2019 г.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Международное сотрудничество с </a:t>
            </a:r>
            <a:r>
              <a:rPr lang="ru-RU" sz="1600" dirty="0" smtClean="0"/>
              <a:t>Германией с 2015 г., </a:t>
            </a:r>
            <a:r>
              <a:rPr lang="ru-RU" sz="1600" dirty="0" err="1" smtClean="0"/>
              <a:t>Турциейс</a:t>
            </a:r>
            <a:r>
              <a:rPr lang="ru-RU" sz="1600" dirty="0" smtClean="0"/>
              <a:t> 2019 г., РФ с 2014 г.</a:t>
            </a:r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785338" y="1556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03090" y="532321"/>
            <a:ext cx="306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</a:t>
            </a:r>
            <a:r>
              <a:rPr lang="ru-RU" sz="1400" dirty="0"/>
              <a:t>Посещаемость студентов 2,3 курса</a:t>
            </a:r>
          </a:p>
          <a:p>
            <a:r>
              <a:rPr lang="ru-RU" sz="1400" dirty="0"/>
              <a:t>2. Коммерциализация </a:t>
            </a:r>
          </a:p>
          <a:p>
            <a:r>
              <a:rPr lang="ru-RU" sz="1400" dirty="0"/>
              <a:t>5. </a:t>
            </a:r>
            <a:r>
              <a:rPr lang="en-US" sz="1400" dirty="0" err="1"/>
              <a:t>Startap</a:t>
            </a:r>
            <a:r>
              <a:rPr lang="ru-RU" sz="1400" dirty="0"/>
              <a:t> проекты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24" y="3868362"/>
            <a:ext cx="45449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/>
              <a:t>Получение лицензий на специальность «Туризм» и квалификацию «прикладной </a:t>
            </a:r>
            <a:r>
              <a:rPr lang="ru-RU" sz="1600" dirty="0" err="1"/>
              <a:t>бакалавриат</a:t>
            </a:r>
            <a:r>
              <a:rPr lang="ru-RU" sz="1600" dirty="0"/>
              <a:t>», статуса «высший колледж</a:t>
            </a:r>
            <a:r>
              <a:rPr lang="ru-RU" sz="1600" dirty="0" smtClean="0"/>
              <a:t>»-в декабре получили </a:t>
            </a:r>
            <a:r>
              <a:rPr lang="ru-RU" sz="1600" dirty="0" err="1" smtClean="0"/>
              <a:t>положит.экспертизы</a:t>
            </a:r>
            <a:r>
              <a:rPr lang="ru-RU" sz="1600" dirty="0" smtClean="0"/>
              <a:t> 2 РУП.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Внесение ежегодной НПК в Приказ управления </a:t>
            </a:r>
            <a:r>
              <a:rPr lang="ru-RU" sz="1600" dirty="0" smtClean="0"/>
              <a:t>образования, выдача </a:t>
            </a:r>
            <a:r>
              <a:rPr lang="ru-RU" sz="1600" dirty="0"/>
              <a:t>участникам </a:t>
            </a:r>
            <a:r>
              <a:rPr lang="ru-RU" sz="1600" dirty="0" smtClean="0"/>
              <a:t>сертификатов, грамоты Управления </a:t>
            </a:r>
            <a:r>
              <a:rPr lang="ru-RU" sz="1600" dirty="0"/>
              <a:t>образования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Интернационализация с колледжем </a:t>
            </a:r>
            <a:r>
              <a:rPr lang="ru-RU" sz="1600" dirty="0" smtClean="0"/>
              <a:t>Турции.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Открытие Центра компетенций </a:t>
            </a:r>
            <a:r>
              <a:rPr lang="ru-RU" sz="1600" dirty="0" smtClean="0"/>
              <a:t>в марте 2026 года из собственных средств при планировании </a:t>
            </a:r>
            <a:r>
              <a:rPr lang="ru-RU" sz="1600" dirty="0"/>
              <a:t>ГЗ, </a:t>
            </a:r>
            <a:r>
              <a:rPr lang="ru-RU" sz="1600" dirty="0" err="1"/>
              <a:t>соцпартнеров</a:t>
            </a:r>
            <a:r>
              <a:rPr lang="ru-RU" sz="1600" dirty="0"/>
              <a:t> и </a:t>
            </a:r>
            <a:r>
              <a:rPr lang="ru-RU" sz="1600" dirty="0" smtClean="0"/>
              <a:t>экономии.  </a:t>
            </a:r>
            <a:endParaRPr lang="ru-RU" sz="16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18814" y="3954657"/>
            <a:ext cx="4385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/>
              <a:t>Госзаказ база </a:t>
            </a:r>
            <a:r>
              <a:rPr lang="ru-RU" sz="1600" dirty="0" smtClean="0"/>
              <a:t>11 </a:t>
            </a:r>
            <a:r>
              <a:rPr lang="ru-RU" sz="1600" dirty="0"/>
              <a:t>- гостиничный бизнес </a:t>
            </a:r>
            <a:r>
              <a:rPr lang="ru-RU" sz="1600" dirty="0" smtClean="0"/>
              <a:t>и организация обслуживания-усиление </a:t>
            </a:r>
            <a:r>
              <a:rPr lang="ru-RU" sz="1600" dirty="0" err="1" smtClean="0"/>
              <a:t>профориент.работы</a:t>
            </a:r>
            <a:r>
              <a:rPr lang="ru-RU" sz="1600" dirty="0" smtClean="0"/>
              <a:t> в 11 классах и в школах с </a:t>
            </a:r>
            <a:r>
              <a:rPr lang="ru-RU" sz="1600" dirty="0" err="1" smtClean="0"/>
              <a:t>гос.яз.обучения</a:t>
            </a:r>
            <a:r>
              <a:rPr lang="ru-RU" sz="1600" dirty="0" smtClean="0"/>
              <a:t>. 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Вакансии на техперсонал и преподавателей ООД (совместители)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Старое здание общежития 1954 </a:t>
            </a:r>
            <a:r>
              <a:rPr lang="ru-RU" sz="1600" dirty="0" smtClean="0"/>
              <a:t>года-готовим документы на 2026 год с января.</a:t>
            </a:r>
            <a:endParaRPr lang="ru-RU" sz="1600" dirty="0"/>
          </a:p>
          <a:p>
            <a:pPr marL="342900" indent="-342900" algn="just">
              <a:buAutoNum type="arabicPeriod"/>
            </a:pPr>
            <a:r>
              <a:rPr lang="ru-RU" sz="1600" dirty="0"/>
              <a:t>Отсутствие спортплощадки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Отсутствие спортзала (аренда с 1973 года)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18590" r="11497" b="39102"/>
          <a:stretch/>
        </p:blipFill>
        <p:spPr>
          <a:xfrm>
            <a:off x="6312127" y="1233583"/>
            <a:ext cx="2747597" cy="219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B68A-BC50-1DBA-EB36-58E658B6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рапеция 1">
            <a:extLst>
              <a:ext uri="{FF2B5EF4-FFF2-40B4-BE49-F238E27FC236}">
                <a16:creationId xmlns:a16="http://schemas.microsoft.com/office/drawing/2014/main" id="{2C7BA875-C99B-8432-6A17-972AE750546B}"/>
              </a:ext>
            </a:extLst>
          </p:cNvPr>
          <p:cNvSpPr/>
          <p:nvPr/>
        </p:nvSpPr>
        <p:spPr>
          <a:xfrm rot="21400278">
            <a:off x="335326" y="2919479"/>
            <a:ext cx="778327" cy="2777958"/>
          </a:xfrm>
          <a:custGeom>
            <a:avLst/>
            <a:gdLst>
              <a:gd name="connsiteX0" fmla="*/ 0 w 1611141"/>
              <a:gd name="connsiteY0" fmla="*/ 972900 h 972900"/>
              <a:gd name="connsiteX1" fmla="*/ 243225 w 1611141"/>
              <a:gd name="connsiteY1" fmla="*/ 0 h 972900"/>
              <a:gd name="connsiteX2" fmla="*/ 1367916 w 1611141"/>
              <a:gd name="connsiteY2" fmla="*/ 0 h 972900"/>
              <a:gd name="connsiteX3" fmla="*/ 1611141 w 1611141"/>
              <a:gd name="connsiteY3" fmla="*/ 972900 h 972900"/>
              <a:gd name="connsiteX4" fmla="*/ 0 w 1611141"/>
              <a:gd name="connsiteY4" fmla="*/ 972900 h 972900"/>
              <a:gd name="connsiteX0" fmla="*/ 0 w 3513057"/>
              <a:gd name="connsiteY0" fmla="*/ 2611403 h 2611403"/>
              <a:gd name="connsiteX1" fmla="*/ 2145141 w 3513057"/>
              <a:gd name="connsiteY1" fmla="*/ 0 h 2611403"/>
              <a:gd name="connsiteX2" fmla="*/ 3269832 w 3513057"/>
              <a:gd name="connsiteY2" fmla="*/ 0 h 2611403"/>
              <a:gd name="connsiteX3" fmla="*/ 3513057 w 3513057"/>
              <a:gd name="connsiteY3" fmla="*/ 972900 h 2611403"/>
              <a:gd name="connsiteX4" fmla="*/ 0 w 3513057"/>
              <a:gd name="connsiteY4" fmla="*/ 2611403 h 2611403"/>
              <a:gd name="connsiteX0" fmla="*/ 0 w 5166660"/>
              <a:gd name="connsiteY0" fmla="*/ 2611403 h 2611403"/>
              <a:gd name="connsiteX1" fmla="*/ 2145141 w 5166660"/>
              <a:gd name="connsiteY1" fmla="*/ 0 h 2611403"/>
              <a:gd name="connsiteX2" fmla="*/ 3269832 w 5166660"/>
              <a:gd name="connsiteY2" fmla="*/ 0 h 2611403"/>
              <a:gd name="connsiteX3" fmla="*/ 5166660 w 5166660"/>
              <a:gd name="connsiteY3" fmla="*/ 2094620 h 2611403"/>
              <a:gd name="connsiteX4" fmla="*/ 0 w 5166660"/>
              <a:gd name="connsiteY4" fmla="*/ 2611403 h 2611403"/>
              <a:gd name="connsiteX0" fmla="*/ 2 w 4524727"/>
              <a:gd name="connsiteY0" fmla="*/ 2130444 h 2130444"/>
              <a:gd name="connsiteX1" fmla="*/ 1503208 w 4524727"/>
              <a:gd name="connsiteY1" fmla="*/ 0 h 2130444"/>
              <a:gd name="connsiteX2" fmla="*/ 2627899 w 4524727"/>
              <a:gd name="connsiteY2" fmla="*/ 0 h 2130444"/>
              <a:gd name="connsiteX3" fmla="*/ 4524727 w 4524727"/>
              <a:gd name="connsiteY3" fmla="*/ 2094620 h 2130444"/>
              <a:gd name="connsiteX4" fmla="*/ 2 w 4524727"/>
              <a:gd name="connsiteY4" fmla="*/ 2130444 h 213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27" h="2130444">
                <a:moveTo>
                  <a:pt x="2" y="2130444"/>
                </a:moveTo>
                <a:lnTo>
                  <a:pt x="1503208" y="0"/>
                </a:lnTo>
                <a:lnTo>
                  <a:pt x="2627899" y="0"/>
                </a:lnTo>
                <a:lnTo>
                  <a:pt x="4524727" y="2094620"/>
                </a:lnTo>
                <a:lnTo>
                  <a:pt x="2" y="2130444"/>
                </a:lnTo>
                <a:close/>
              </a:path>
            </a:pathLst>
          </a:custGeom>
          <a:gradFill flip="none" rotWithShape="1">
            <a:gsLst>
              <a:gs pos="6000">
                <a:schemeClr val="accent4">
                  <a:alpha val="0"/>
                  <a:lumMod val="39000"/>
                </a:schemeClr>
              </a:gs>
              <a:gs pos="21000">
                <a:srgbClr val="FF0000">
                  <a:lumMod val="64000"/>
                  <a:alpha val="19000"/>
                </a:srgbClr>
              </a:gs>
              <a:gs pos="39109">
                <a:schemeClr val="accent5">
                  <a:lumMod val="50000"/>
                  <a:alpha val="31000"/>
                </a:schemeClr>
              </a:gs>
              <a:gs pos="54168">
                <a:schemeClr val="accent6">
                  <a:lumMod val="75000"/>
                  <a:alpha val="53000"/>
                </a:schemeClr>
              </a:gs>
              <a:gs pos="74000">
                <a:srgbClr val="00B0F0">
                  <a:alpha val="58000"/>
                </a:srgbClr>
              </a:gs>
              <a:gs pos="87000">
                <a:schemeClr val="accent2">
                  <a:lumMod val="50000"/>
                  <a:alpha val="21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рапеция 1">
            <a:extLst>
              <a:ext uri="{FF2B5EF4-FFF2-40B4-BE49-F238E27FC236}">
                <a16:creationId xmlns:a16="http://schemas.microsoft.com/office/drawing/2014/main" id="{9010680C-748A-9996-EE42-645161A3CBEA}"/>
              </a:ext>
            </a:extLst>
          </p:cNvPr>
          <p:cNvSpPr/>
          <p:nvPr/>
        </p:nvSpPr>
        <p:spPr>
          <a:xfrm rot="19997640">
            <a:off x="987796" y="2743129"/>
            <a:ext cx="819547" cy="2074655"/>
          </a:xfrm>
          <a:custGeom>
            <a:avLst/>
            <a:gdLst>
              <a:gd name="connsiteX0" fmla="*/ 0 w 1611141"/>
              <a:gd name="connsiteY0" fmla="*/ 972900 h 972900"/>
              <a:gd name="connsiteX1" fmla="*/ 243225 w 1611141"/>
              <a:gd name="connsiteY1" fmla="*/ 0 h 972900"/>
              <a:gd name="connsiteX2" fmla="*/ 1367916 w 1611141"/>
              <a:gd name="connsiteY2" fmla="*/ 0 h 972900"/>
              <a:gd name="connsiteX3" fmla="*/ 1611141 w 1611141"/>
              <a:gd name="connsiteY3" fmla="*/ 972900 h 972900"/>
              <a:gd name="connsiteX4" fmla="*/ 0 w 1611141"/>
              <a:gd name="connsiteY4" fmla="*/ 972900 h 972900"/>
              <a:gd name="connsiteX0" fmla="*/ 0 w 3513057"/>
              <a:gd name="connsiteY0" fmla="*/ 2611403 h 2611403"/>
              <a:gd name="connsiteX1" fmla="*/ 2145141 w 3513057"/>
              <a:gd name="connsiteY1" fmla="*/ 0 h 2611403"/>
              <a:gd name="connsiteX2" fmla="*/ 3269832 w 3513057"/>
              <a:gd name="connsiteY2" fmla="*/ 0 h 2611403"/>
              <a:gd name="connsiteX3" fmla="*/ 3513057 w 3513057"/>
              <a:gd name="connsiteY3" fmla="*/ 972900 h 2611403"/>
              <a:gd name="connsiteX4" fmla="*/ 0 w 3513057"/>
              <a:gd name="connsiteY4" fmla="*/ 2611403 h 2611403"/>
              <a:gd name="connsiteX0" fmla="*/ 0 w 5166660"/>
              <a:gd name="connsiteY0" fmla="*/ 2611403 h 2611403"/>
              <a:gd name="connsiteX1" fmla="*/ 2145141 w 5166660"/>
              <a:gd name="connsiteY1" fmla="*/ 0 h 2611403"/>
              <a:gd name="connsiteX2" fmla="*/ 3269832 w 5166660"/>
              <a:gd name="connsiteY2" fmla="*/ 0 h 2611403"/>
              <a:gd name="connsiteX3" fmla="*/ 5166660 w 5166660"/>
              <a:gd name="connsiteY3" fmla="*/ 2094620 h 2611403"/>
              <a:gd name="connsiteX4" fmla="*/ 0 w 5166660"/>
              <a:gd name="connsiteY4" fmla="*/ 2611403 h 2611403"/>
              <a:gd name="connsiteX0" fmla="*/ 2 w 4524727"/>
              <a:gd name="connsiteY0" fmla="*/ 2130444 h 2130444"/>
              <a:gd name="connsiteX1" fmla="*/ 1503208 w 4524727"/>
              <a:gd name="connsiteY1" fmla="*/ 0 h 2130444"/>
              <a:gd name="connsiteX2" fmla="*/ 2627899 w 4524727"/>
              <a:gd name="connsiteY2" fmla="*/ 0 h 2130444"/>
              <a:gd name="connsiteX3" fmla="*/ 4524727 w 4524727"/>
              <a:gd name="connsiteY3" fmla="*/ 2094620 h 2130444"/>
              <a:gd name="connsiteX4" fmla="*/ 2 w 4524727"/>
              <a:gd name="connsiteY4" fmla="*/ 2130444 h 213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27" h="2130444">
                <a:moveTo>
                  <a:pt x="2" y="2130444"/>
                </a:moveTo>
                <a:lnTo>
                  <a:pt x="1503208" y="0"/>
                </a:lnTo>
                <a:lnTo>
                  <a:pt x="2627899" y="0"/>
                </a:lnTo>
                <a:lnTo>
                  <a:pt x="4524727" y="2094620"/>
                </a:lnTo>
                <a:lnTo>
                  <a:pt x="2" y="2130444"/>
                </a:lnTo>
                <a:close/>
              </a:path>
            </a:pathLst>
          </a:custGeom>
          <a:gradFill flip="none" rotWithShape="1">
            <a:gsLst>
              <a:gs pos="6000">
                <a:schemeClr val="accent4">
                  <a:alpha val="0"/>
                  <a:lumMod val="39000"/>
                </a:schemeClr>
              </a:gs>
              <a:gs pos="21000">
                <a:srgbClr val="FF0000">
                  <a:lumMod val="64000"/>
                  <a:alpha val="19000"/>
                </a:srgbClr>
              </a:gs>
              <a:gs pos="39109">
                <a:schemeClr val="accent5">
                  <a:lumMod val="50000"/>
                  <a:alpha val="31000"/>
                </a:schemeClr>
              </a:gs>
              <a:gs pos="54168">
                <a:schemeClr val="accent6">
                  <a:lumMod val="75000"/>
                  <a:alpha val="53000"/>
                </a:schemeClr>
              </a:gs>
              <a:gs pos="74000">
                <a:srgbClr val="002060">
                  <a:alpha val="55000"/>
                </a:srgbClr>
              </a:gs>
              <a:gs pos="87000">
                <a:schemeClr val="accent2">
                  <a:lumMod val="50000"/>
                  <a:alpha val="21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1">
            <a:extLst>
              <a:ext uri="{FF2B5EF4-FFF2-40B4-BE49-F238E27FC236}">
                <a16:creationId xmlns:a16="http://schemas.microsoft.com/office/drawing/2014/main" id="{F025D840-A6D2-80D0-4871-CC1D6A4EEBC3}"/>
              </a:ext>
            </a:extLst>
          </p:cNvPr>
          <p:cNvSpPr/>
          <p:nvPr/>
        </p:nvSpPr>
        <p:spPr>
          <a:xfrm rot="18632500">
            <a:off x="1697607" y="2060963"/>
            <a:ext cx="688056" cy="2352246"/>
          </a:xfrm>
          <a:custGeom>
            <a:avLst/>
            <a:gdLst>
              <a:gd name="connsiteX0" fmla="*/ 0 w 1611141"/>
              <a:gd name="connsiteY0" fmla="*/ 972900 h 972900"/>
              <a:gd name="connsiteX1" fmla="*/ 243225 w 1611141"/>
              <a:gd name="connsiteY1" fmla="*/ 0 h 972900"/>
              <a:gd name="connsiteX2" fmla="*/ 1367916 w 1611141"/>
              <a:gd name="connsiteY2" fmla="*/ 0 h 972900"/>
              <a:gd name="connsiteX3" fmla="*/ 1611141 w 1611141"/>
              <a:gd name="connsiteY3" fmla="*/ 972900 h 972900"/>
              <a:gd name="connsiteX4" fmla="*/ 0 w 1611141"/>
              <a:gd name="connsiteY4" fmla="*/ 972900 h 972900"/>
              <a:gd name="connsiteX0" fmla="*/ 0 w 3513057"/>
              <a:gd name="connsiteY0" fmla="*/ 2611403 h 2611403"/>
              <a:gd name="connsiteX1" fmla="*/ 2145141 w 3513057"/>
              <a:gd name="connsiteY1" fmla="*/ 0 h 2611403"/>
              <a:gd name="connsiteX2" fmla="*/ 3269832 w 3513057"/>
              <a:gd name="connsiteY2" fmla="*/ 0 h 2611403"/>
              <a:gd name="connsiteX3" fmla="*/ 3513057 w 3513057"/>
              <a:gd name="connsiteY3" fmla="*/ 972900 h 2611403"/>
              <a:gd name="connsiteX4" fmla="*/ 0 w 3513057"/>
              <a:gd name="connsiteY4" fmla="*/ 2611403 h 2611403"/>
              <a:gd name="connsiteX0" fmla="*/ 0 w 5166660"/>
              <a:gd name="connsiteY0" fmla="*/ 2611403 h 2611403"/>
              <a:gd name="connsiteX1" fmla="*/ 2145141 w 5166660"/>
              <a:gd name="connsiteY1" fmla="*/ 0 h 2611403"/>
              <a:gd name="connsiteX2" fmla="*/ 3269832 w 5166660"/>
              <a:gd name="connsiteY2" fmla="*/ 0 h 2611403"/>
              <a:gd name="connsiteX3" fmla="*/ 5166660 w 5166660"/>
              <a:gd name="connsiteY3" fmla="*/ 2094620 h 2611403"/>
              <a:gd name="connsiteX4" fmla="*/ 0 w 5166660"/>
              <a:gd name="connsiteY4" fmla="*/ 2611403 h 2611403"/>
              <a:gd name="connsiteX0" fmla="*/ 2 w 4524727"/>
              <a:gd name="connsiteY0" fmla="*/ 2130444 h 2130444"/>
              <a:gd name="connsiteX1" fmla="*/ 1503208 w 4524727"/>
              <a:gd name="connsiteY1" fmla="*/ 0 h 2130444"/>
              <a:gd name="connsiteX2" fmla="*/ 2627899 w 4524727"/>
              <a:gd name="connsiteY2" fmla="*/ 0 h 2130444"/>
              <a:gd name="connsiteX3" fmla="*/ 4524727 w 4524727"/>
              <a:gd name="connsiteY3" fmla="*/ 2094620 h 2130444"/>
              <a:gd name="connsiteX4" fmla="*/ 2 w 4524727"/>
              <a:gd name="connsiteY4" fmla="*/ 2130444 h 213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27" h="2130444">
                <a:moveTo>
                  <a:pt x="2" y="2130444"/>
                </a:moveTo>
                <a:lnTo>
                  <a:pt x="1503208" y="0"/>
                </a:lnTo>
                <a:lnTo>
                  <a:pt x="2627899" y="0"/>
                </a:lnTo>
                <a:lnTo>
                  <a:pt x="4524727" y="2094620"/>
                </a:lnTo>
                <a:lnTo>
                  <a:pt x="2" y="2130444"/>
                </a:lnTo>
                <a:close/>
              </a:path>
            </a:pathLst>
          </a:custGeom>
          <a:gradFill flip="none" rotWithShape="1">
            <a:gsLst>
              <a:gs pos="6000">
                <a:schemeClr val="accent4">
                  <a:alpha val="0"/>
                  <a:lumMod val="39000"/>
                </a:schemeClr>
              </a:gs>
              <a:gs pos="21000">
                <a:srgbClr val="FF0000">
                  <a:lumMod val="64000"/>
                  <a:alpha val="19000"/>
                </a:srgbClr>
              </a:gs>
              <a:gs pos="39109">
                <a:schemeClr val="accent5">
                  <a:lumMod val="50000"/>
                  <a:alpha val="31000"/>
                </a:schemeClr>
              </a:gs>
              <a:gs pos="54168">
                <a:schemeClr val="accent2">
                  <a:lumMod val="50000"/>
                  <a:alpha val="55000"/>
                </a:schemeClr>
              </a:gs>
              <a:gs pos="74000">
                <a:schemeClr val="accent6">
                  <a:lumMod val="50000"/>
                  <a:alpha val="18000"/>
                </a:schemeClr>
              </a:gs>
              <a:gs pos="87000">
                <a:schemeClr val="accent6">
                  <a:lumMod val="5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1">
            <a:extLst>
              <a:ext uri="{FF2B5EF4-FFF2-40B4-BE49-F238E27FC236}">
                <a16:creationId xmlns:a16="http://schemas.microsoft.com/office/drawing/2014/main" id="{54A17B58-5CCB-DB7D-650D-7D03721F794A}"/>
              </a:ext>
            </a:extLst>
          </p:cNvPr>
          <p:cNvSpPr/>
          <p:nvPr/>
        </p:nvSpPr>
        <p:spPr>
          <a:xfrm rot="16927214">
            <a:off x="1571323" y="1261855"/>
            <a:ext cx="868412" cy="2540349"/>
          </a:xfrm>
          <a:custGeom>
            <a:avLst/>
            <a:gdLst>
              <a:gd name="connsiteX0" fmla="*/ 0 w 1611141"/>
              <a:gd name="connsiteY0" fmla="*/ 972900 h 972900"/>
              <a:gd name="connsiteX1" fmla="*/ 243225 w 1611141"/>
              <a:gd name="connsiteY1" fmla="*/ 0 h 972900"/>
              <a:gd name="connsiteX2" fmla="*/ 1367916 w 1611141"/>
              <a:gd name="connsiteY2" fmla="*/ 0 h 972900"/>
              <a:gd name="connsiteX3" fmla="*/ 1611141 w 1611141"/>
              <a:gd name="connsiteY3" fmla="*/ 972900 h 972900"/>
              <a:gd name="connsiteX4" fmla="*/ 0 w 1611141"/>
              <a:gd name="connsiteY4" fmla="*/ 972900 h 972900"/>
              <a:gd name="connsiteX0" fmla="*/ 0 w 3513057"/>
              <a:gd name="connsiteY0" fmla="*/ 2611403 h 2611403"/>
              <a:gd name="connsiteX1" fmla="*/ 2145141 w 3513057"/>
              <a:gd name="connsiteY1" fmla="*/ 0 h 2611403"/>
              <a:gd name="connsiteX2" fmla="*/ 3269832 w 3513057"/>
              <a:gd name="connsiteY2" fmla="*/ 0 h 2611403"/>
              <a:gd name="connsiteX3" fmla="*/ 3513057 w 3513057"/>
              <a:gd name="connsiteY3" fmla="*/ 972900 h 2611403"/>
              <a:gd name="connsiteX4" fmla="*/ 0 w 3513057"/>
              <a:gd name="connsiteY4" fmla="*/ 2611403 h 2611403"/>
              <a:gd name="connsiteX0" fmla="*/ 0 w 5166660"/>
              <a:gd name="connsiteY0" fmla="*/ 2611403 h 2611403"/>
              <a:gd name="connsiteX1" fmla="*/ 2145141 w 5166660"/>
              <a:gd name="connsiteY1" fmla="*/ 0 h 2611403"/>
              <a:gd name="connsiteX2" fmla="*/ 3269832 w 5166660"/>
              <a:gd name="connsiteY2" fmla="*/ 0 h 2611403"/>
              <a:gd name="connsiteX3" fmla="*/ 5166660 w 5166660"/>
              <a:gd name="connsiteY3" fmla="*/ 2094620 h 2611403"/>
              <a:gd name="connsiteX4" fmla="*/ 0 w 5166660"/>
              <a:gd name="connsiteY4" fmla="*/ 2611403 h 2611403"/>
              <a:gd name="connsiteX0" fmla="*/ 2 w 4524727"/>
              <a:gd name="connsiteY0" fmla="*/ 2130444 h 2130444"/>
              <a:gd name="connsiteX1" fmla="*/ 1503208 w 4524727"/>
              <a:gd name="connsiteY1" fmla="*/ 0 h 2130444"/>
              <a:gd name="connsiteX2" fmla="*/ 2627899 w 4524727"/>
              <a:gd name="connsiteY2" fmla="*/ 0 h 2130444"/>
              <a:gd name="connsiteX3" fmla="*/ 4524727 w 4524727"/>
              <a:gd name="connsiteY3" fmla="*/ 2094620 h 2130444"/>
              <a:gd name="connsiteX4" fmla="*/ 2 w 4524727"/>
              <a:gd name="connsiteY4" fmla="*/ 2130444 h 213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27" h="2130444">
                <a:moveTo>
                  <a:pt x="2" y="2130444"/>
                </a:moveTo>
                <a:lnTo>
                  <a:pt x="1503208" y="0"/>
                </a:lnTo>
                <a:lnTo>
                  <a:pt x="2627899" y="0"/>
                </a:lnTo>
                <a:lnTo>
                  <a:pt x="4524727" y="2094620"/>
                </a:lnTo>
                <a:lnTo>
                  <a:pt x="2" y="2130444"/>
                </a:lnTo>
                <a:close/>
              </a:path>
            </a:pathLst>
          </a:custGeom>
          <a:gradFill flip="none" rotWithShape="1">
            <a:gsLst>
              <a:gs pos="6000">
                <a:schemeClr val="accent4">
                  <a:alpha val="0"/>
                  <a:lumMod val="39000"/>
                </a:schemeClr>
              </a:gs>
              <a:gs pos="21000">
                <a:srgbClr val="FF0000">
                  <a:lumMod val="64000"/>
                  <a:alpha val="19000"/>
                </a:srgbClr>
              </a:gs>
              <a:gs pos="39109">
                <a:schemeClr val="accent5">
                  <a:lumMod val="50000"/>
                  <a:alpha val="31000"/>
                </a:schemeClr>
              </a:gs>
              <a:gs pos="54168">
                <a:schemeClr val="accent6">
                  <a:lumMod val="75000"/>
                  <a:alpha val="53000"/>
                </a:schemeClr>
              </a:gs>
              <a:gs pos="74000">
                <a:srgbClr val="00B0F0">
                  <a:alpha val="58000"/>
                </a:srgbClr>
              </a:gs>
              <a:gs pos="87000">
                <a:schemeClr val="accent2">
                  <a:lumMod val="50000"/>
                  <a:alpha val="21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рапеция 1">
            <a:extLst>
              <a:ext uri="{FF2B5EF4-FFF2-40B4-BE49-F238E27FC236}">
                <a16:creationId xmlns:a16="http://schemas.microsoft.com/office/drawing/2014/main" id="{0ECBBCB4-B837-A572-3F83-9219918934AA}"/>
              </a:ext>
            </a:extLst>
          </p:cNvPr>
          <p:cNvSpPr/>
          <p:nvPr/>
        </p:nvSpPr>
        <p:spPr>
          <a:xfrm rot="15618830">
            <a:off x="2271518" y="427562"/>
            <a:ext cx="948640" cy="2795695"/>
          </a:xfrm>
          <a:custGeom>
            <a:avLst/>
            <a:gdLst>
              <a:gd name="connsiteX0" fmla="*/ 0 w 1611141"/>
              <a:gd name="connsiteY0" fmla="*/ 972900 h 972900"/>
              <a:gd name="connsiteX1" fmla="*/ 243225 w 1611141"/>
              <a:gd name="connsiteY1" fmla="*/ 0 h 972900"/>
              <a:gd name="connsiteX2" fmla="*/ 1367916 w 1611141"/>
              <a:gd name="connsiteY2" fmla="*/ 0 h 972900"/>
              <a:gd name="connsiteX3" fmla="*/ 1611141 w 1611141"/>
              <a:gd name="connsiteY3" fmla="*/ 972900 h 972900"/>
              <a:gd name="connsiteX4" fmla="*/ 0 w 1611141"/>
              <a:gd name="connsiteY4" fmla="*/ 972900 h 972900"/>
              <a:gd name="connsiteX0" fmla="*/ 0 w 3513057"/>
              <a:gd name="connsiteY0" fmla="*/ 2611403 h 2611403"/>
              <a:gd name="connsiteX1" fmla="*/ 2145141 w 3513057"/>
              <a:gd name="connsiteY1" fmla="*/ 0 h 2611403"/>
              <a:gd name="connsiteX2" fmla="*/ 3269832 w 3513057"/>
              <a:gd name="connsiteY2" fmla="*/ 0 h 2611403"/>
              <a:gd name="connsiteX3" fmla="*/ 3513057 w 3513057"/>
              <a:gd name="connsiteY3" fmla="*/ 972900 h 2611403"/>
              <a:gd name="connsiteX4" fmla="*/ 0 w 3513057"/>
              <a:gd name="connsiteY4" fmla="*/ 2611403 h 2611403"/>
              <a:gd name="connsiteX0" fmla="*/ 0 w 5166660"/>
              <a:gd name="connsiteY0" fmla="*/ 2611403 h 2611403"/>
              <a:gd name="connsiteX1" fmla="*/ 2145141 w 5166660"/>
              <a:gd name="connsiteY1" fmla="*/ 0 h 2611403"/>
              <a:gd name="connsiteX2" fmla="*/ 3269832 w 5166660"/>
              <a:gd name="connsiteY2" fmla="*/ 0 h 2611403"/>
              <a:gd name="connsiteX3" fmla="*/ 5166660 w 5166660"/>
              <a:gd name="connsiteY3" fmla="*/ 2094620 h 2611403"/>
              <a:gd name="connsiteX4" fmla="*/ 0 w 5166660"/>
              <a:gd name="connsiteY4" fmla="*/ 2611403 h 2611403"/>
              <a:gd name="connsiteX0" fmla="*/ 2 w 4524727"/>
              <a:gd name="connsiteY0" fmla="*/ 2130444 h 2130444"/>
              <a:gd name="connsiteX1" fmla="*/ 1503208 w 4524727"/>
              <a:gd name="connsiteY1" fmla="*/ 0 h 2130444"/>
              <a:gd name="connsiteX2" fmla="*/ 2627899 w 4524727"/>
              <a:gd name="connsiteY2" fmla="*/ 0 h 2130444"/>
              <a:gd name="connsiteX3" fmla="*/ 4524727 w 4524727"/>
              <a:gd name="connsiteY3" fmla="*/ 2094620 h 2130444"/>
              <a:gd name="connsiteX4" fmla="*/ 2 w 4524727"/>
              <a:gd name="connsiteY4" fmla="*/ 2130444 h 213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27" h="2130444">
                <a:moveTo>
                  <a:pt x="2" y="2130444"/>
                </a:moveTo>
                <a:lnTo>
                  <a:pt x="1503208" y="0"/>
                </a:lnTo>
                <a:lnTo>
                  <a:pt x="2627899" y="0"/>
                </a:lnTo>
                <a:lnTo>
                  <a:pt x="4524727" y="2094620"/>
                </a:lnTo>
                <a:lnTo>
                  <a:pt x="2" y="2130444"/>
                </a:lnTo>
                <a:close/>
              </a:path>
            </a:pathLst>
          </a:custGeom>
          <a:gradFill flip="none" rotWithShape="1">
            <a:gsLst>
              <a:gs pos="6000">
                <a:schemeClr val="accent4">
                  <a:alpha val="0"/>
                  <a:lumMod val="39000"/>
                </a:schemeClr>
              </a:gs>
              <a:gs pos="21000">
                <a:srgbClr val="FF0000">
                  <a:lumMod val="64000"/>
                  <a:alpha val="19000"/>
                </a:srgbClr>
              </a:gs>
              <a:gs pos="39109">
                <a:schemeClr val="accent5">
                  <a:lumMod val="50000"/>
                  <a:alpha val="31000"/>
                </a:schemeClr>
              </a:gs>
              <a:gs pos="54168">
                <a:schemeClr val="accent6">
                  <a:lumMod val="75000"/>
                  <a:alpha val="53000"/>
                </a:schemeClr>
              </a:gs>
              <a:gs pos="74000">
                <a:srgbClr val="00B0F0">
                  <a:alpha val="58000"/>
                </a:srgbClr>
              </a:gs>
              <a:gs pos="87000">
                <a:srgbClr val="FF0000">
                  <a:alpha val="33000"/>
                </a:srgb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90DC24-15B6-2DA4-200E-6F6FF904473D}"/>
              </a:ext>
            </a:extLst>
          </p:cNvPr>
          <p:cNvSpPr/>
          <p:nvPr/>
        </p:nvSpPr>
        <p:spPr>
          <a:xfrm>
            <a:off x="0" y="127091"/>
            <a:ext cx="620357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КГП на ПХВ «Павлодарский колледж сервиса и питания»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009E4-C3B4-3205-280D-BA89D5C06738}"/>
              </a:ext>
            </a:extLst>
          </p:cNvPr>
          <p:cNvSpPr txBox="1"/>
          <p:nvPr/>
        </p:nvSpPr>
        <p:spPr>
          <a:xfrm>
            <a:off x="223935" y="480147"/>
            <a:ext cx="8602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Стратегические цели на 2026-2030 года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(ожидаемый результат)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FBA480-DBF4-9F1A-403A-4CC3D0D0C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" y="1534138"/>
            <a:ext cx="1810133" cy="1826388"/>
          </a:xfrm>
          <a:prstGeom prst="ellipse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5563CAA-F22E-44D3-988C-998A43323CE3}"/>
              </a:ext>
            </a:extLst>
          </p:cNvPr>
          <p:cNvGrpSpPr/>
          <p:nvPr/>
        </p:nvGrpSpPr>
        <p:grpSpPr>
          <a:xfrm>
            <a:off x="284700" y="1003367"/>
            <a:ext cx="5309313" cy="5584045"/>
            <a:chOff x="1271494" y="1758716"/>
            <a:chExt cx="4660409" cy="4458092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9454FCF-F3ED-4541-8B7C-84000C81D9A7}"/>
                </a:ext>
              </a:extLst>
            </p:cNvPr>
            <p:cNvSpPr/>
            <p:nvPr/>
          </p:nvSpPr>
          <p:spPr>
            <a:xfrm>
              <a:off x="1280160" y="5540216"/>
              <a:ext cx="1323788" cy="676592"/>
            </a:xfrm>
            <a:prstGeom prst="rect">
              <a:avLst/>
            </a:prstGeom>
            <a:gradFill>
              <a:gsLst>
                <a:gs pos="37900">
                  <a:schemeClr val="accent2">
                    <a:lumMod val="50000"/>
                  </a:schemeClr>
                </a:gs>
                <a:gs pos="0">
                  <a:schemeClr val="accent3">
                    <a:lumMod val="75000"/>
                  </a:schemeClr>
                </a:gs>
                <a:gs pos="70000">
                  <a:schemeClr val="accent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2026 год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7F7A9E1-44AA-F59A-523A-CD158E8F9BD5}"/>
                </a:ext>
              </a:extLst>
            </p:cNvPr>
            <p:cNvSpPr/>
            <p:nvPr/>
          </p:nvSpPr>
          <p:spPr>
            <a:xfrm>
              <a:off x="1271494" y="5313680"/>
              <a:ext cx="1953708" cy="226536"/>
            </a:xfrm>
            <a:custGeom>
              <a:avLst/>
              <a:gdLst>
                <a:gd name="connsiteX0" fmla="*/ 0 w 1323788"/>
                <a:gd name="connsiteY0" fmla="*/ 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0 w 1323788"/>
                <a:gd name="connsiteY4" fmla="*/ 0 h 676592"/>
                <a:gd name="connsiteX0" fmla="*/ 680720 w 1323788"/>
                <a:gd name="connsiteY0" fmla="*/ 14224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680720 w 1323788"/>
                <a:gd name="connsiteY4" fmla="*/ 142240 h 676592"/>
                <a:gd name="connsiteX0" fmla="*/ 680720 w 1791148"/>
                <a:gd name="connsiteY0" fmla="*/ 10160 h 544512"/>
                <a:gd name="connsiteX1" fmla="*/ 1791148 w 1791148"/>
                <a:gd name="connsiteY1" fmla="*/ 0 h 544512"/>
                <a:gd name="connsiteX2" fmla="*/ 1323788 w 1791148"/>
                <a:gd name="connsiteY2" fmla="*/ 544512 h 544512"/>
                <a:gd name="connsiteX3" fmla="*/ 0 w 1791148"/>
                <a:gd name="connsiteY3" fmla="*/ 544512 h 544512"/>
                <a:gd name="connsiteX4" fmla="*/ 680720 w 1791148"/>
                <a:gd name="connsiteY4" fmla="*/ 10160 h 544512"/>
                <a:gd name="connsiteX0" fmla="*/ 680720 w 1953708"/>
                <a:gd name="connsiteY0" fmla="*/ 0 h 534352"/>
                <a:gd name="connsiteX1" fmla="*/ 1953708 w 1953708"/>
                <a:gd name="connsiteY1" fmla="*/ 233680 h 534352"/>
                <a:gd name="connsiteX2" fmla="*/ 1323788 w 1953708"/>
                <a:gd name="connsiteY2" fmla="*/ 534352 h 534352"/>
                <a:gd name="connsiteX3" fmla="*/ 0 w 1953708"/>
                <a:gd name="connsiteY3" fmla="*/ 534352 h 534352"/>
                <a:gd name="connsiteX4" fmla="*/ 680720 w 1953708"/>
                <a:gd name="connsiteY4" fmla="*/ 0 h 534352"/>
                <a:gd name="connsiteX0" fmla="*/ 670560 w 1953708"/>
                <a:gd name="connsiteY0" fmla="*/ 0 h 300672"/>
                <a:gd name="connsiteX1" fmla="*/ 1953708 w 1953708"/>
                <a:gd name="connsiteY1" fmla="*/ 0 h 300672"/>
                <a:gd name="connsiteX2" fmla="*/ 1323788 w 1953708"/>
                <a:gd name="connsiteY2" fmla="*/ 300672 h 300672"/>
                <a:gd name="connsiteX3" fmla="*/ 0 w 1953708"/>
                <a:gd name="connsiteY3" fmla="*/ 300672 h 300672"/>
                <a:gd name="connsiteX4" fmla="*/ 670560 w 1953708"/>
                <a:gd name="connsiteY4" fmla="*/ 0 h 3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708" h="300672">
                  <a:moveTo>
                    <a:pt x="670560" y="0"/>
                  </a:moveTo>
                  <a:lnTo>
                    <a:pt x="1953708" y="0"/>
                  </a:lnTo>
                  <a:lnTo>
                    <a:pt x="1323788" y="300672"/>
                  </a:lnTo>
                  <a:lnTo>
                    <a:pt x="0" y="300672"/>
                  </a:lnTo>
                  <a:lnTo>
                    <a:pt x="6705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1682">
                  <a:srgbClr val="F1DFD2"/>
                </a:gs>
                <a:gs pos="66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AF46D11-6E5E-7E2D-5BD3-1246F97BC688}"/>
                </a:ext>
              </a:extLst>
            </p:cNvPr>
            <p:cNvSpPr/>
            <p:nvPr/>
          </p:nvSpPr>
          <p:spPr>
            <a:xfrm>
              <a:off x="1930400" y="4628436"/>
              <a:ext cx="1323788" cy="676592"/>
            </a:xfrm>
            <a:prstGeom prst="rect">
              <a:avLst/>
            </a:prstGeom>
            <a:gradFill>
              <a:gsLst>
                <a:gs pos="37900">
                  <a:schemeClr val="accent1">
                    <a:lumMod val="75000"/>
                  </a:schemeClr>
                </a:gs>
                <a:gs pos="0">
                  <a:schemeClr val="accent3">
                    <a:lumMod val="75000"/>
                  </a:schemeClr>
                </a:gs>
                <a:gs pos="70000">
                  <a:schemeClr val="accent5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2027 год</a:t>
              </a:r>
            </a:p>
          </p:txBody>
        </p:sp>
        <p:sp>
          <p:nvSpPr>
            <p:cNvPr id="49" name="Прямоугольник 38">
              <a:extLst>
                <a:ext uri="{FF2B5EF4-FFF2-40B4-BE49-F238E27FC236}">
                  <a16:creationId xmlns:a16="http://schemas.microsoft.com/office/drawing/2014/main" id="{B3DA80FE-6DF0-C6B5-813C-9C7060D99666}"/>
                </a:ext>
              </a:extLst>
            </p:cNvPr>
            <p:cNvSpPr/>
            <p:nvPr/>
          </p:nvSpPr>
          <p:spPr>
            <a:xfrm>
              <a:off x="1921734" y="4401900"/>
              <a:ext cx="1953708" cy="226536"/>
            </a:xfrm>
            <a:custGeom>
              <a:avLst/>
              <a:gdLst>
                <a:gd name="connsiteX0" fmla="*/ 0 w 1323788"/>
                <a:gd name="connsiteY0" fmla="*/ 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0 w 1323788"/>
                <a:gd name="connsiteY4" fmla="*/ 0 h 676592"/>
                <a:gd name="connsiteX0" fmla="*/ 680720 w 1323788"/>
                <a:gd name="connsiteY0" fmla="*/ 14224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680720 w 1323788"/>
                <a:gd name="connsiteY4" fmla="*/ 142240 h 676592"/>
                <a:gd name="connsiteX0" fmla="*/ 680720 w 1791148"/>
                <a:gd name="connsiteY0" fmla="*/ 10160 h 544512"/>
                <a:gd name="connsiteX1" fmla="*/ 1791148 w 1791148"/>
                <a:gd name="connsiteY1" fmla="*/ 0 h 544512"/>
                <a:gd name="connsiteX2" fmla="*/ 1323788 w 1791148"/>
                <a:gd name="connsiteY2" fmla="*/ 544512 h 544512"/>
                <a:gd name="connsiteX3" fmla="*/ 0 w 1791148"/>
                <a:gd name="connsiteY3" fmla="*/ 544512 h 544512"/>
                <a:gd name="connsiteX4" fmla="*/ 680720 w 1791148"/>
                <a:gd name="connsiteY4" fmla="*/ 10160 h 544512"/>
                <a:gd name="connsiteX0" fmla="*/ 680720 w 1953708"/>
                <a:gd name="connsiteY0" fmla="*/ 0 h 534352"/>
                <a:gd name="connsiteX1" fmla="*/ 1953708 w 1953708"/>
                <a:gd name="connsiteY1" fmla="*/ 233680 h 534352"/>
                <a:gd name="connsiteX2" fmla="*/ 1323788 w 1953708"/>
                <a:gd name="connsiteY2" fmla="*/ 534352 h 534352"/>
                <a:gd name="connsiteX3" fmla="*/ 0 w 1953708"/>
                <a:gd name="connsiteY3" fmla="*/ 534352 h 534352"/>
                <a:gd name="connsiteX4" fmla="*/ 680720 w 1953708"/>
                <a:gd name="connsiteY4" fmla="*/ 0 h 534352"/>
                <a:gd name="connsiteX0" fmla="*/ 670560 w 1953708"/>
                <a:gd name="connsiteY0" fmla="*/ 0 h 300672"/>
                <a:gd name="connsiteX1" fmla="*/ 1953708 w 1953708"/>
                <a:gd name="connsiteY1" fmla="*/ 0 h 300672"/>
                <a:gd name="connsiteX2" fmla="*/ 1323788 w 1953708"/>
                <a:gd name="connsiteY2" fmla="*/ 300672 h 300672"/>
                <a:gd name="connsiteX3" fmla="*/ 0 w 1953708"/>
                <a:gd name="connsiteY3" fmla="*/ 300672 h 300672"/>
                <a:gd name="connsiteX4" fmla="*/ 670560 w 1953708"/>
                <a:gd name="connsiteY4" fmla="*/ 0 h 3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708" h="300672">
                  <a:moveTo>
                    <a:pt x="670560" y="0"/>
                  </a:moveTo>
                  <a:lnTo>
                    <a:pt x="1953708" y="0"/>
                  </a:lnTo>
                  <a:lnTo>
                    <a:pt x="1323788" y="300672"/>
                  </a:lnTo>
                  <a:lnTo>
                    <a:pt x="0" y="300672"/>
                  </a:lnTo>
                  <a:lnTo>
                    <a:pt x="670560" y="0"/>
                  </a:lnTo>
                  <a:close/>
                </a:path>
              </a:pathLst>
            </a:custGeom>
            <a:gradFill>
              <a:gsLst>
                <a:gs pos="34000">
                  <a:schemeClr val="accent1">
                    <a:lumMod val="50000"/>
                  </a:schemeClr>
                </a:gs>
                <a:gs pos="0">
                  <a:schemeClr val="bg1"/>
                </a:gs>
                <a:gs pos="8000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0E4E904-636D-B5E5-36F0-0E33AA289156}"/>
                </a:ext>
              </a:extLst>
            </p:cNvPr>
            <p:cNvSpPr/>
            <p:nvPr/>
          </p:nvSpPr>
          <p:spPr>
            <a:xfrm>
              <a:off x="2612614" y="3720784"/>
              <a:ext cx="1323788" cy="676592"/>
            </a:xfrm>
            <a:prstGeom prst="rect">
              <a:avLst/>
            </a:prstGeom>
            <a:gradFill>
              <a:gsLst>
                <a:gs pos="37900">
                  <a:schemeClr val="accent6">
                    <a:lumMod val="75000"/>
                  </a:schemeClr>
                </a:gs>
                <a:gs pos="0">
                  <a:schemeClr val="accent3">
                    <a:lumMod val="75000"/>
                  </a:schemeClr>
                </a:gs>
                <a:gs pos="70000">
                  <a:schemeClr val="accent6">
                    <a:lumMod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2028 год</a:t>
              </a:r>
            </a:p>
          </p:txBody>
        </p:sp>
        <p:sp>
          <p:nvSpPr>
            <p:cNvPr id="51" name="Прямоугольник 38">
              <a:extLst>
                <a:ext uri="{FF2B5EF4-FFF2-40B4-BE49-F238E27FC236}">
                  <a16:creationId xmlns:a16="http://schemas.microsoft.com/office/drawing/2014/main" id="{1A02C9F1-CA7D-AD4E-BE4F-44D39B9E7975}"/>
                </a:ext>
              </a:extLst>
            </p:cNvPr>
            <p:cNvSpPr/>
            <p:nvPr/>
          </p:nvSpPr>
          <p:spPr>
            <a:xfrm>
              <a:off x="2614108" y="3494248"/>
              <a:ext cx="1953708" cy="226536"/>
            </a:xfrm>
            <a:custGeom>
              <a:avLst/>
              <a:gdLst>
                <a:gd name="connsiteX0" fmla="*/ 0 w 1323788"/>
                <a:gd name="connsiteY0" fmla="*/ 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0 w 1323788"/>
                <a:gd name="connsiteY4" fmla="*/ 0 h 676592"/>
                <a:gd name="connsiteX0" fmla="*/ 680720 w 1323788"/>
                <a:gd name="connsiteY0" fmla="*/ 14224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680720 w 1323788"/>
                <a:gd name="connsiteY4" fmla="*/ 142240 h 676592"/>
                <a:gd name="connsiteX0" fmla="*/ 680720 w 1791148"/>
                <a:gd name="connsiteY0" fmla="*/ 10160 h 544512"/>
                <a:gd name="connsiteX1" fmla="*/ 1791148 w 1791148"/>
                <a:gd name="connsiteY1" fmla="*/ 0 h 544512"/>
                <a:gd name="connsiteX2" fmla="*/ 1323788 w 1791148"/>
                <a:gd name="connsiteY2" fmla="*/ 544512 h 544512"/>
                <a:gd name="connsiteX3" fmla="*/ 0 w 1791148"/>
                <a:gd name="connsiteY3" fmla="*/ 544512 h 544512"/>
                <a:gd name="connsiteX4" fmla="*/ 680720 w 1791148"/>
                <a:gd name="connsiteY4" fmla="*/ 10160 h 544512"/>
                <a:gd name="connsiteX0" fmla="*/ 680720 w 1953708"/>
                <a:gd name="connsiteY0" fmla="*/ 0 h 534352"/>
                <a:gd name="connsiteX1" fmla="*/ 1953708 w 1953708"/>
                <a:gd name="connsiteY1" fmla="*/ 233680 h 534352"/>
                <a:gd name="connsiteX2" fmla="*/ 1323788 w 1953708"/>
                <a:gd name="connsiteY2" fmla="*/ 534352 h 534352"/>
                <a:gd name="connsiteX3" fmla="*/ 0 w 1953708"/>
                <a:gd name="connsiteY3" fmla="*/ 534352 h 534352"/>
                <a:gd name="connsiteX4" fmla="*/ 680720 w 1953708"/>
                <a:gd name="connsiteY4" fmla="*/ 0 h 534352"/>
                <a:gd name="connsiteX0" fmla="*/ 670560 w 1953708"/>
                <a:gd name="connsiteY0" fmla="*/ 0 h 300672"/>
                <a:gd name="connsiteX1" fmla="*/ 1953708 w 1953708"/>
                <a:gd name="connsiteY1" fmla="*/ 0 h 300672"/>
                <a:gd name="connsiteX2" fmla="*/ 1323788 w 1953708"/>
                <a:gd name="connsiteY2" fmla="*/ 300672 h 300672"/>
                <a:gd name="connsiteX3" fmla="*/ 0 w 1953708"/>
                <a:gd name="connsiteY3" fmla="*/ 300672 h 300672"/>
                <a:gd name="connsiteX4" fmla="*/ 670560 w 1953708"/>
                <a:gd name="connsiteY4" fmla="*/ 0 h 3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708" h="300672">
                  <a:moveTo>
                    <a:pt x="670560" y="0"/>
                  </a:moveTo>
                  <a:lnTo>
                    <a:pt x="1953708" y="0"/>
                  </a:lnTo>
                  <a:lnTo>
                    <a:pt x="1323788" y="300672"/>
                  </a:lnTo>
                  <a:lnTo>
                    <a:pt x="0" y="300672"/>
                  </a:lnTo>
                  <a:lnTo>
                    <a:pt x="670560" y="0"/>
                  </a:lnTo>
                  <a:close/>
                </a:path>
              </a:pathLst>
            </a:custGeom>
            <a:gradFill>
              <a:gsLst>
                <a:gs pos="34000">
                  <a:schemeClr val="accent6">
                    <a:lumMod val="50000"/>
                  </a:schemeClr>
                </a:gs>
                <a:gs pos="0">
                  <a:schemeClr val="bg1"/>
                </a:gs>
                <a:gs pos="80000">
                  <a:schemeClr val="accent6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7DD1E8D0-7383-D330-8A4E-08A1A3CFC4A5}"/>
                </a:ext>
              </a:extLst>
            </p:cNvPr>
            <p:cNvSpPr/>
            <p:nvPr/>
          </p:nvSpPr>
          <p:spPr>
            <a:xfrm>
              <a:off x="3279845" y="2819880"/>
              <a:ext cx="1323788" cy="676592"/>
            </a:xfrm>
            <a:prstGeom prst="rect">
              <a:avLst/>
            </a:prstGeom>
            <a:gradFill>
              <a:gsLst>
                <a:gs pos="37900">
                  <a:srgbClr val="00B0F0"/>
                </a:gs>
                <a:gs pos="0">
                  <a:schemeClr val="accent3">
                    <a:lumMod val="75000"/>
                  </a:schemeClr>
                </a:gs>
                <a:gs pos="70000">
                  <a:schemeClr val="accent5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2029 год</a:t>
              </a:r>
            </a:p>
          </p:txBody>
        </p:sp>
        <p:sp>
          <p:nvSpPr>
            <p:cNvPr id="53" name="Прямоугольник 38">
              <a:extLst>
                <a:ext uri="{FF2B5EF4-FFF2-40B4-BE49-F238E27FC236}">
                  <a16:creationId xmlns:a16="http://schemas.microsoft.com/office/drawing/2014/main" id="{E278BA94-7449-BDEE-7D45-6D08F427B3CE}"/>
                </a:ext>
              </a:extLst>
            </p:cNvPr>
            <p:cNvSpPr/>
            <p:nvPr/>
          </p:nvSpPr>
          <p:spPr>
            <a:xfrm>
              <a:off x="3307294" y="2593344"/>
              <a:ext cx="1953708" cy="226536"/>
            </a:xfrm>
            <a:custGeom>
              <a:avLst/>
              <a:gdLst>
                <a:gd name="connsiteX0" fmla="*/ 0 w 1323788"/>
                <a:gd name="connsiteY0" fmla="*/ 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0 w 1323788"/>
                <a:gd name="connsiteY4" fmla="*/ 0 h 676592"/>
                <a:gd name="connsiteX0" fmla="*/ 680720 w 1323788"/>
                <a:gd name="connsiteY0" fmla="*/ 14224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680720 w 1323788"/>
                <a:gd name="connsiteY4" fmla="*/ 142240 h 676592"/>
                <a:gd name="connsiteX0" fmla="*/ 680720 w 1791148"/>
                <a:gd name="connsiteY0" fmla="*/ 10160 h 544512"/>
                <a:gd name="connsiteX1" fmla="*/ 1791148 w 1791148"/>
                <a:gd name="connsiteY1" fmla="*/ 0 h 544512"/>
                <a:gd name="connsiteX2" fmla="*/ 1323788 w 1791148"/>
                <a:gd name="connsiteY2" fmla="*/ 544512 h 544512"/>
                <a:gd name="connsiteX3" fmla="*/ 0 w 1791148"/>
                <a:gd name="connsiteY3" fmla="*/ 544512 h 544512"/>
                <a:gd name="connsiteX4" fmla="*/ 680720 w 1791148"/>
                <a:gd name="connsiteY4" fmla="*/ 10160 h 544512"/>
                <a:gd name="connsiteX0" fmla="*/ 680720 w 1953708"/>
                <a:gd name="connsiteY0" fmla="*/ 0 h 534352"/>
                <a:gd name="connsiteX1" fmla="*/ 1953708 w 1953708"/>
                <a:gd name="connsiteY1" fmla="*/ 233680 h 534352"/>
                <a:gd name="connsiteX2" fmla="*/ 1323788 w 1953708"/>
                <a:gd name="connsiteY2" fmla="*/ 534352 h 534352"/>
                <a:gd name="connsiteX3" fmla="*/ 0 w 1953708"/>
                <a:gd name="connsiteY3" fmla="*/ 534352 h 534352"/>
                <a:gd name="connsiteX4" fmla="*/ 680720 w 1953708"/>
                <a:gd name="connsiteY4" fmla="*/ 0 h 534352"/>
                <a:gd name="connsiteX0" fmla="*/ 670560 w 1953708"/>
                <a:gd name="connsiteY0" fmla="*/ 0 h 300672"/>
                <a:gd name="connsiteX1" fmla="*/ 1953708 w 1953708"/>
                <a:gd name="connsiteY1" fmla="*/ 0 h 300672"/>
                <a:gd name="connsiteX2" fmla="*/ 1323788 w 1953708"/>
                <a:gd name="connsiteY2" fmla="*/ 300672 h 300672"/>
                <a:gd name="connsiteX3" fmla="*/ 0 w 1953708"/>
                <a:gd name="connsiteY3" fmla="*/ 300672 h 300672"/>
                <a:gd name="connsiteX4" fmla="*/ 670560 w 1953708"/>
                <a:gd name="connsiteY4" fmla="*/ 0 h 3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708" h="300672">
                  <a:moveTo>
                    <a:pt x="670560" y="0"/>
                  </a:moveTo>
                  <a:lnTo>
                    <a:pt x="1953708" y="0"/>
                  </a:lnTo>
                  <a:lnTo>
                    <a:pt x="1323788" y="300672"/>
                  </a:lnTo>
                  <a:lnTo>
                    <a:pt x="0" y="300672"/>
                  </a:lnTo>
                  <a:lnTo>
                    <a:pt x="670560" y="0"/>
                  </a:lnTo>
                  <a:close/>
                </a:path>
              </a:pathLst>
            </a:custGeom>
            <a:gradFill>
              <a:gsLst>
                <a:gs pos="37900">
                  <a:schemeClr val="accent5">
                    <a:lumMod val="50000"/>
                  </a:schemeClr>
                </a:gs>
                <a:gs pos="0">
                  <a:schemeClr val="bg1"/>
                </a:gs>
                <a:gs pos="70000">
                  <a:schemeClr val="accent1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5C9AFFF5-5F93-B429-251E-60553AA7E7D7}"/>
                </a:ext>
              </a:extLst>
            </p:cNvPr>
            <p:cNvSpPr/>
            <p:nvPr/>
          </p:nvSpPr>
          <p:spPr>
            <a:xfrm>
              <a:off x="3986861" y="1912152"/>
              <a:ext cx="1323788" cy="676592"/>
            </a:xfrm>
            <a:prstGeom prst="rect">
              <a:avLst/>
            </a:prstGeom>
            <a:gradFill>
              <a:gsLst>
                <a:gs pos="37900">
                  <a:srgbClr val="FF0000"/>
                </a:gs>
                <a:gs pos="0">
                  <a:schemeClr val="accent3">
                    <a:lumMod val="75000"/>
                  </a:schemeClr>
                </a:gs>
                <a:gs pos="70000">
                  <a:srgbClr val="C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2030 год</a:t>
              </a:r>
            </a:p>
          </p:txBody>
        </p:sp>
        <p:sp>
          <p:nvSpPr>
            <p:cNvPr id="55" name="Прямоугольник 38">
              <a:extLst>
                <a:ext uri="{FF2B5EF4-FFF2-40B4-BE49-F238E27FC236}">
                  <a16:creationId xmlns:a16="http://schemas.microsoft.com/office/drawing/2014/main" id="{39D7DD31-FDDC-0758-0EAA-4395E8E934E4}"/>
                </a:ext>
              </a:extLst>
            </p:cNvPr>
            <p:cNvSpPr/>
            <p:nvPr/>
          </p:nvSpPr>
          <p:spPr>
            <a:xfrm>
              <a:off x="3978195" y="1758716"/>
              <a:ext cx="1953708" cy="153436"/>
            </a:xfrm>
            <a:custGeom>
              <a:avLst/>
              <a:gdLst>
                <a:gd name="connsiteX0" fmla="*/ 0 w 1323788"/>
                <a:gd name="connsiteY0" fmla="*/ 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0 w 1323788"/>
                <a:gd name="connsiteY4" fmla="*/ 0 h 676592"/>
                <a:gd name="connsiteX0" fmla="*/ 680720 w 1323788"/>
                <a:gd name="connsiteY0" fmla="*/ 142240 h 676592"/>
                <a:gd name="connsiteX1" fmla="*/ 1323788 w 1323788"/>
                <a:gd name="connsiteY1" fmla="*/ 0 h 676592"/>
                <a:gd name="connsiteX2" fmla="*/ 1323788 w 1323788"/>
                <a:gd name="connsiteY2" fmla="*/ 676592 h 676592"/>
                <a:gd name="connsiteX3" fmla="*/ 0 w 1323788"/>
                <a:gd name="connsiteY3" fmla="*/ 676592 h 676592"/>
                <a:gd name="connsiteX4" fmla="*/ 680720 w 1323788"/>
                <a:gd name="connsiteY4" fmla="*/ 142240 h 676592"/>
                <a:gd name="connsiteX0" fmla="*/ 680720 w 1791148"/>
                <a:gd name="connsiteY0" fmla="*/ 10160 h 544512"/>
                <a:gd name="connsiteX1" fmla="*/ 1791148 w 1791148"/>
                <a:gd name="connsiteY1" fmla="*/ 0 h 544512"/>
                <a:gd name="connsiteX2" fmla="*/ 1323788 w 1791148"/>
                <a:gd name="connsiteY2" fmla="*/ 544512 h 544512"/>
                <a:gd name="connsiteX3" fmla="*/ 0 w 1791148"/>
                <a:gd name="connsiteY3" fmla="*/ 544512 h 544512"/>
                <a:gd name="connsiteX4" fmla="*/ 680720 w 1791148"/>
                <a:gd name="connsiteY4" fmla="*/ 10160 h 544512"/>
                <a:gd name="connsiteX0" fmla="*/ 680720 w 1953708"/>
                <a:gd name="connsiteY0" fmla="*/ 0 h 534352"/>
                <a:gd name="connsiteX1" fmla="*/ 1953708 w 1953708"/>
                <a:gd name="connsiteY1" fmla="*/ 233680 h 534352"/>
                <a:gd name="connsiteX2" fmla="*/ 1323788 w 1953708"/>
                <a:gd name="connsiteY2" fmla="*/ 534352 h 534352"/>
                <a:gd name="connsiteX3" fmla="*/ 0 w 1953708"/>
                <a:gd name="connsiteY3" fmla="*/ 534352 h 534352"/>
                <a:gd name="connsiteX4" fmla="*/ 680720 w 1953708"/>
                <a:gd name="connsiteY4" fmla="*/ 0 h 534352"/>
                <a:gd name="connsiteX0" fmla="*/ 670560 w 1953708"/>
                <a:gd name="connsiteY0" fmla="*/ 0 h 300672"/>
                <a:gd name="connsiteX1" fmla="*/ 1953708 w 1953708"/>
                <a:gd name="connsiteY1" fmla="*/ 0 h 300672"/>
                <a:gd name="connsiteX2" fmla="*/ 1323788 w 1953708"/>
                <a:gd name="connsiteY2" fmla="*/ 300672 h 300672"/>
                <a:gd name="connsiteX3" fmla="*/ 0 w 1953708"/>
                <a:gd name="connsiteY3" fmla="*/ 300672 h 300672"/>
                <a:gd name="connsiteX4" fmla="*/ 670560 w 1953708"/>
                <a:gd name="connsiteY4" fmla="*/ 0 h 3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708" h="300672">
                  <a:moveTo>
                    <a:pt x="670560" y="0"/>
                  </a:moveTo>
                  <a:lnTo>
                    <a:pt x="1953708" y="0"/>
                  </a:lnTo>
                  <a:lnTo>
                    <a:pt x="1323788" y="300672"/>
                  </a:lnTo>
                  <a:lnTo>
                    <a:pt x="0" y="300672"/>
                  </a:lnTo>
                  <a:lnTo>
                    <a:pt x="67056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3AFFA46-A46A-095C-1DB9-D791C31E4641}"/>
              </a:ext>
            </a:extLst>
          </p:cNvPr>
          <p:cNvGrpSpPr/>
          <p:nvPr/>
        </p:nvGrpSpPr>
        <p:grpSpPr>
          <a:xfrm>
            <a:off x="1347680" y="5901488"/>
            <a:ext cx="693955" cy="108508"/>
            <a:chOff x="2552379" y="5854738"/>
            <a:chExt cx="693955" cy="108508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28B28128-791A-B225-0E15-BD9100BF26B5}"/>
                </a:ext>
              </a:extLst>
            </p:cNvPr>
            <p:cNvSpPr/>
            <p:nvPr/>
          </p:nvSpPr>
          <p:spPr>
            <a:xfrm flipV="1">
              <a:off x="2552379" y="5854738"/>
              <a:ext cx="123457" cy="10850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1ED69DA-FEF4-D344-5EAB-D13790BE5691}"/>
                </a:ext>
              </a:extLst>
            </p:cNvPr>
            <p:cNvCxnSpPr/>
            <p:nvPr/>
          </p:nvCxnSpPr>
          <p:spPr>
            <a:xfrm>
              <a:off x="2743200" y="5898832"/>
              <a:ext cx="203200" cy="0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82AA29C9-7156-FA8C-1E16-DC60F6646A83}"/>
                </a:ext>
              </a:extLst>
            </p:cNvPr>
            <p:cNvCxnSpPr/>
            <p:nvPr/>
          </p:nvCxnSpPr>
          <p:spPr>
            <a:xfrm>
              <a:off x="3040828" y="5898832"/>
              <a:ext cx="205506" cy="0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26798BA-974B-A6A3-891F-45182DC83D9B}"/>
              </a:ext>
            </a:extLst>
          </p:cNvPr>
          <p:cNvGrpSpPr/>
          <p:nvPr/>
        </p:nvGrpSpPr>
        <p:grpSpPr>
          <a:xfrm>
            <a:off x="2073594" y="4686578"/>
            <a:ext cx="693955" cy="108508"/>
            <a:chOff x="2552379" y="5854738"/>
            <a:chExt cx="693955" cy="108508"/>
          </a:xfrm>
          <a:solidFill>
            <a:srgbClr val="C00000"/>
          </a:solidFill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4126F2F1-B68D-9F9C-9FD7-12D8286E653B}"/>
                </a:ext>
              </a:extLst>
            </p:cNvPr>
            <p:cNvSpPr/>
            <p:nvPr/>
          </p:nvSpPr>
          <p:spPr>
            <a:xfrm flipV="1">
              <a:off x="2552379" y="5854738"/>
              <a:ext cx="123457" cy="10850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7A9B6C7D-A62F-B379-C63A-E53833B106E3}"/>
                </a:ext>
              </a:extLst>
            </p:cNvPr>
            <p:cNvCxnSpPr/>
            <p:nvPr/>
          </p:nvCxnSpPr>
          <p:spPr>
            <a:xfrm>
              <a:off x="2743200" y="5898832"/>
              <a:ext cx="203200" cy="0"/>
            </a:xfrm>
            <a:prstGeom prst="line">
              <a:avLst/>
            </a:prstGeom>
            <a:grp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>
              <a:extLst>
                <a:ext uri="{FF2B5EF4-FFF2-40B4-BE49-F238E27FC236}">
                  <a16:creationId xmlns:a16="http://schemas.microsoft.com/office/drawing/2014/main" id="{AF14722A-5B96-1902-CC90-306A472172B0}"/>
                </a:ext>
              </a:extLst>
            </p:cNvPr>
            <p:cNvCxnSpPr/>
            <p:nvPr/>
          </p:nvCxnSpPr>
          <p:spPr>
            <a:xfrm>
              <a:off x="3040828" y="5898832"/>
              <a:ext cx="205506" cy="0"/>
            </a:xfrm>
            <a:prstGeom prst="straightConnector1">
              <a:avLst/>
            </a:prstGeom>
            <a:grpFill/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7219DEF-8C51-D353-E649-334AA79C05E7}"/>
              </a:ext>
            </a:extLst>
          </p:cNvPr>
          <p:cNvGrpSpPr/>
          <p:nvPr/>
        </p:nvGrpSpPr>
        <p:grpSpPr>
          <a:xfrm>
            <a:off x="2914417" y="3542865"/>
            <a:ext cx="693955" cy="108508"/>
            <a:chOff x="2552379" y="5854738"/>
            <a:chExt cx="693955" cy="108508"/>
          </a:xfrm>
          <a:solidFill>
            <a:srgbClr val="C00000"/>
          </a:solidFill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E9ADC3F-6910-616F-E1A7-92D486FCD149}"/>
                </a:ext>
              </a:extLst>
            </p:cNvPr>
            <p:cNvSpPr/>
            <p:nvPr/>
          </p:nvSpPr>
          <p:spPr>
            <a:xfrm flipV="1">
              <a:off x="2552379" y="5854738"/>
              <a:ext cx="123457" cy="10850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252732A2-0AB3-C050-B7CC-D79FA191633A}"/>
                </a:ext>
              </a:extLst>
            </p:cNvPr>
            <p:cNvCxnSpPr/>
            <p:nvPr/>
          </p:nvCxnSpPr>
          <p:spPr>
            <a:xfrm>
              <a:off x="2743200" y="5898832"/>
              <a:ext cx="203200" cy="0"/>
            </a:xfrm>
            <a:prstGeom prst="line">
              <a:avLst/>
            </a:prstGeom>
            <a:grp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FE65720D-A77E-582E-0588-B85E34D33F2F}"/>
                </a:ext>
              </a:extLst>
            </p:cNvPr>
            <p:cNvCxnSpPr/>
            <p:nvPr/>
          </p:nvCxnSpPr>
          <p:spPr>
            <a:xfrm>
              <a:off x="3040828" y="5898832"/>
              <a:ext cx="205506" cy="0"/>
            </a:xfrm>
            <a:prstGeom prst="straightConnector1">
              <a:avLst/>
            </a:prstGeom>
            <a:grpFill/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Овал 63">
            <a:extLst>
              <a:ext uri="{FF2B5EF4-FFF2-40B4-BE49-F238E27FC236}">
                <a16:creationId xmlns:a16="http://schemas.microsoft.com/office/drawing/2014/main" id="{8C91855F-3CBF-730B-51E3-C02986F18F56}"/>
              </a:ext>
            </a:extLst>
          </p:cNvPr>
          <p:cNvSpPr/>
          <p:nvPr/>
        </p:nvSpPr>
        <p:spPr>
          <a:xfrm flipV="1">
            <a:off x="3583141" y="2468022"/>
            <a:ext cx="123457" cy="108508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E85BBD37-0C0A-04FA-8110-CD85449122B2}"/>
              </a:ext>
            </a:extLst>
          </p:cNvPr>
          <p:cNvCxnSpPr/>
          <p:nvPr/>
        </p:nvCxnSpPr>
        <p:spPr>
          <a:xfrm>
            <a:off x="3773962" y="2512116"/>
            <a:ext cx="203200" cy="0"/>
          </a:xfrm>
          <a:prstGeom prst="line">
            <a:avLst/>
          </a:prstGeom>
          <a:solidFill>
            <a:srgbClr val="C0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B8F76A07-3B69-3C77-4B5F-3A31FFC23528}"/>
              </a:ext>
            </a:extLst>
          </p:cNvPr>
          <p:cNvCxnSpPr/>
          <p:nvPr/>
        </p:nvCxnSpPr>
        <p:spPr>
          <a:xfrm>
            <a:off x="4071590" y="2512116"/>
            <a:ext cx="205506" cy="0"/>
          </a:xfrm>
          <a:prstGeom prst="straightConnector1">
            <a:avLst/>
          </a:prstGeom>
          <a:solidFill>
            <a:srgbClr val="C00000"/>
          </a:solidFill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>
            <a:extLst>
              <a:ext uri="{FF2B5EF4-FFF2-40B4-BE49-F238E27FC236}">
                <a16:creationId xmlns:a16="http://schemas.microsoft.com/office/drawing/2014/main" id="{BBD6C9C9-54BD-E534-8C48-E643FF7ECC73}"/>
              </a:ext>
            </a:extLst>
          </p:cNvPr>
          <p:cNvSpPr/>
          <p:nvPr/>
        </p:nvSpPr>
        <p:spPr>
          <a:xfrm flipV="1">
            <a:off x="4404178" y="1311770"/>
            <a:ext cx="123457" cy="10850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04921949-E39A-399E-0938-1A3253B01671}"/>
              </a:ext>
            </a:extLst>
          </p:cNvPr>
          <p:cNvCxnSpPr/>
          <p:nvPr/>
        </p:nvCxnSpPr>
        <p:spPr>
          <a:xfrm>
            <a:off x="4594999" y="1355864"/>
            <a:ext cx="203200" cy="0"/>
          </a:xfrm>
          <a:prstGeom prst="line">
            <a:avLst/>
          </a:prstGeom>
          <a:solidFill>
            <a:srgbClr val="C0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8D95B33B-FD4C-C8DD-7E71-0D27BF4F27D4}"/>
              </a:ext>
            </a:extLst>
          </p:cNvPr>
          <p:cNvCxnSpPr/>
          <p:nvPr/>
        </p:nvCxnSpPr>
        <p:spPr>
          <a:xfrm>
            <a:off x="4892627" y="1355864"/>
            <a:ext cx="205506" cy="0"/>
          </a:xfrm>
          <a:prstGeom prst="straightConnector1">
            <a:avLst/>
          </a:prstGeom>
          <a:solidFill>
            <a:srgbClr val="C00000"/>
          </a:solidFill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право 25">
            <a:extLst>
              <a:ext uri="{FF2B5EF4-FFF2-40B4-BE49-F238E27FC236}">
                <a16:creationId xmlns:a16="http://schemas.microsoft.com/office/drawing/2014/main" id="{28FA0F00-A38E-7165-118F-8F2E339201FC}"/>
              </a:ext>
            </a:extLst>
          </p:cNvPr>
          <p:cNvSpPr/>
          <p:nvPr/>
        </p:nvSpPr>
        <p:spPr>
          <a:xfrm rot="18127678">
            <a:off x="-466326" y="3116370"/>
            <a:ext cx="4958605" cy="401682"/>
          </a:xfrm>
          <a:custGeom>
            <a:avLst/>
            <a:gdLst>
              <a:gd name="connsiteX0" fmla="*/ 0 w 6126480"/>
              <a:gd name="connsiteY0" fmla="*/ 143470 h 1020920"/>
              <a:gd name="connsiteX1" fmla="*/ 5585535 w 6126480"/>
              <a:gd name="connsiteY1" fmla="*/ 143470 h 1020920"/>
              <a:gd name="connsiteX2" fmla="*/ 5585535 w 6126480"/>
              <a:gd name="connsiteY2" fmla="*/ 0 h 1020920"/>
              <a:gd name="connsiteX3" fmla="*/ 6126480 w 6126480"/>
              <a:gd name="connsiteY3" fmla="*/ 510460 h 1020920"/>
              <a:gd name="connsiteX4" fmla="*/ 5585535 w 6126480"/>
              <a:gd name="connsiteY4" fmla="*/ 1020920 h 1020920"/>
              <a:gd name="connsiteX5" fmla="*/ 5585535 w 6126480"/>
              <a:gd name="connsiteY5" fmla="*/ 877450 h 1020920"/>
              <a:gd name="connsiteX6" fmla="*/ 0 w 6126480"/>
              <a:gd name="connsiteY6" fmla="*/ 877450 h 1020920"/>
              <a:gd name="connsiteX7" fmla="*/ 0 w 6126480"/>
              <a:gd name="connsiteY7" fmla="*/ 143470 h 1020920"/>
              <a:gd name="connsiteX0" fmla="*/ 0 w 6136640"/>
              <a:gd name="connsiteY0" fmla="*/ 326350 h 1020920"/>
              <a:gd name="connsiteX1" fmla="*/ 5595695 w 6136640"/>
              <a:gd name="connsiteY1" fmla="*/ 143470 h 1020920"/>
              <a:gd name="connsiteX2" fmla="*/ 5595695 w 6136640"/>
              <a:gd name="connsiteY2" fmla="*/ 0 h 1020920"/>
              <a:gd name="connsiteX3" fmla="*/ 6136640 w 6136640"/>
              <a:gd name="connsiteY3" fmla="*/ 510460 h 1020920"/>
              <a:gd name="connsiteX4" fmla="*/ 5595695 w 6136640"/>
              <a:gd name="connsiteY4" fmla="*/ 1020920 h 1020920"/>
              <a:gd name="connsiteX5" fmla="*/ 5595695 w 6136640"/>
              <a:gd name="connsiteY5" fmla="*/ 877450 h 1020920"/>
              <a:gd name="connsiteX6" fmla="*/ 10160 w 6136640"/>
              <a:gd name="connsiteY6" fmla="*/ 877450 h 1020920"/>
              <a:gd name="connsiteX7" fmla="*/ 0 w 6136640"/>
              <a:gd name="connsiteY7" fmla="*/ 326350 h 1020920"/>
              <a:gd name="connsiteX0" fmla="*/ 0 w 6136640"/>
              <a:gd name="connsiteY0" fmla="*/ 326350 h 1020920"/>
              <a:gd name="connsiteX1" fmla="*/ 5595695 w 6136640"/>
              <a:gd name="connsiteY1" fmla="*/ 143470 h 1020920"/>
              <a:gd name="connsiteX2" fmla="*/ 5595695 w 6136640"/>
              <a:gd name="connsiteY2" fmla="*/ 0 h 1020920"/>
              <a:gd name="connsiteX3" fmla="*/ 6136640 w 6136640"/>
              <a:gd name="connsiteY3" fmla="*/ 510460 h 1020920"/>
              <a:gd name="connsiteX4" fmla="*/ 5595695 w 6136640"/>
              <a:gd name="connsiteY4" fmla="*/ 1020920 h 1020920"/>
              <a:gd name="connsiteX5" fmla="*/ 5595695 w 6136640"/>
              <a:gd name="connsiteY5" fmla="*/ 877450 h 1020920"/>
              <a:gd name="connsiteX6" fmla="*/ 30480 w 6136640"/>
              <a:gd name="connsiteY6" fmla="*/ 674250 h 1020920"/>
              <a:gd name="connsiteX7" fmla="*/ 0 w 6136640"/>
              <a:gd name="connsiteY7" fmla="*/ 326350 h 1020920"/>
              <a:gd name="connsiteX0" fmla="*/ 10160 w 6146800"/>
              <a:gd name="connsiteY0" fmla="*/ 326350 h 1020920"/>
              <a:gd name="connsiteX1" fmla="*/ 5605855 w 6146800"/>
              <a:gd name="connsiteY1" fmla="*/ 143470 h 1020920"/>
              <a:gd name="connsiteX2" fmla="*/ 5605855 w 6146800"/>
              <a:gd name="connsiteY2" fmla="*/ 0 h 1020920"/>
              <a:gd name="connsiteX3" fmla="*/ 6146800 w 6146800"/>
              <a:gd name="connsiteY3" fmla="*/ 510460 h 1020920"/>
              <a:gd name="connsiteX4" fmla="*/ 5605855 w 6146800"/>
              <a:gd name="connsiteY4" fmla="*/ 1020920 h 1020920"/>
              <a:gd name="connsiteX5" fmla="*/ 5605855 w 6146800"/>
              <a:gd name="connsiteY5" fmla="*/ 877450 h 1020920"/>
              <a:gd name="connsiteX6" fmla="*/ 0 w 6146800"/>
              <a:gd name="connsiteY6" fmla="*/ 674250 h 1020920"/>
              <a:gd name="connsiteX7" fmla="*/ 10160 w 6146800"/>
              <a:gd name="connsiteY7" fmla="*/ 326350 h 1020920"/>
              <a:gd name="connsiteX0" fmla="*/ 10160 w 6146800"/>
              <a:gd name="connsiteY0" fmla="*/ 326350 h 1020920"/>
              <a:gd name="connsiteX1" fmla="*/ 5605855 w 6146800"/>
              <a:gd name="connsiteY1" fmla="*/ 143470 h 1020920"/>
              <a:gd name="connsiteX2" fmla="*/ 5605855 w 6146800"/>
              <a:gd name="connsiteY2" fmla="*/ 0 h 1020920"/>
              <a:gd name="connsiteX3" fmla="*/ 6146800 w 6146800"/>
              <a:gd name="connsiteY3" fmla="*/ 510460 h 1020920"/>
              <a:gd name="connsiteX4" fmla="*/ 5605855 w 6146800"/>
              <a:gd name="connsiteY4" fmla="*/ 1020920 h 1020920"/>
              <a:gd name="connsiteX5" fmla="*/ 5605855 w 6146800"/>
              <a:gd name="connsiteY5" fmla="*/ 877450 h 1020920"/>
              <a:gd name="connsiteX6" fmla="*/ 0 w 6146800"/>
              <a:gd name="connsiteY6" fmla="*/ 674250 h 1020920"/>
              <a:gd name="connsiteX7" fmla="*/ 10160 w 6146800"/>
              <a:gd name="connsiteY7" fmla="*/ 326350 h 1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6800" h="1020920">
                <a:moveTo>
                  <a:pt x="10160" y="326350"/>
                </a:moveTo>
                <a:lnTo>
                  <a:pt x="5605855" y="143470"/>
                </a:lnTo>
                <a:lnTo>
                  <a:pt x="5605855" y="0"/>
                </a:lnTo>
                <a:lnTo>
                  <a:pt x="6146800" y="510460"/>
                </a:lnTo>
                <a:lnTo>
                  <a:pt x="5605855" y="1020920"/>
                </a:lnTo>
                <a:lnTo>
                  <a:pt x="5605855" y="877450"/>
                </a:lnTo>
                <a:lnTo>
                  <a:pt x="0" y="674250"/>
                </a:lnTo>
                <a:lnTo>
                  <a:pt x="10160" y="32635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88746">
                <a:schemeClr val="accent2">
                  <a:lumMod val="75000"/>
                </a:schemeClr>
              </a:gs>
              <a:gs pos="49000">
                <a:schemeClr val="accent6">
                  <a:lumMod val="75000"/>
                </a:schemeClr>
              </a:gs>
              <a:gs pos="10000">
                <a:srgbClr val="C00000"/>
              </a:gs>
              <a:gs pos="21000">
                <a:schemeClr val="accent2">
                  <a:lumMod val="75000"/>
                </a:schemeClr>
              </a:gs>
              <a:gs pos="66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9CC6CAD-2755-9613-B747-6BDDD115C833}"/>
              </a:ext>
            </a:extLst>
          </p:cNvPr>
          <p:cNvSpPr/>
          <p:nvPr/>
        </p:nvSpPr>
        <p:spPr>
          <a:xfrm rot="18044977">
            <a:off x="-784812" y="3074780"/>
            <a:ext cx="4906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Построение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конкурентноспособного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колледжа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7CB1EFED-1FC9-D0D5-B03C-2FCB733D004A}"/>
              </a:ext>
            </a:extLst>
          </p:cNvPr>
          <p:cNvSpPr/>
          <p:nvPr/>
        </p:nvSpPr>
        <p:spPr>
          <a:xfrm>
            <a:off x="1923000" y="5483502"/>
            <a:ext cx="6932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Строительство </a:t>
            </a:r>
            <a:r>
              <a:rPr lang="ru-RU" sz="1200" b="1" dirty="0" err="1">
                <a:solidFill>
                  <a:schemeClr val="accent2">
                    <a:lumMod val="50000"/>
                  </a:schemeClr>
                </a:solidFill>
              </a:rPr>
              <a:t>Скалодрома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Лицензии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на специальности «Туризм» и прикладной бакалавриат по специальности «Организация питания». Получение статуса «Высший колледж».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Ввод ежегодной научно-практической конференции в Приказ Управления образования №2-02/795 от 24.12.2025 года.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Результативность участия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мировом чемпионате в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Шанхае в сентябре.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Открытие центра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компетенций в марте.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0BE13BCA-2350-8F37-33A4-A8B3CA285D6C}"/>
              </a:ext>
            </a:extLst>
          </p:cNvPr>
          <p:cNvSpPr/>
          <p:nvPr/>
        </p:nvSpPr>
        <p:spPr>
          <a:xfrm>
            <a:off x="3263854" y="4194114"/>
            <a:ext cx="58794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Международная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аккредитация 1 специальности.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Эксперт из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</a:rPr>
              <a:t>ПКСиП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международного чемпионата </a:t>
            </a:r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</a:rPr>
              <a:t>WorldSkills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Капитальный ремонт общежития.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Текущий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ремонт основного корпуса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</a:rPr>
              <a:t>ПКСиП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Интернационализация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колледжа.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Выкуп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1 этажа 2 корпуса с землей.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C9B9E-F35E-97A6-DB45-C8F3EC23A2C4}"/>
              </a:ext>
            </a:extLst>
          </p:cNvPr>
          <p:cNvSpPr txBox="1"/>
          <p:nvPr/>
        </p:nvSpPr>
        <p:spPr>
          <a:xfrm>
            <a:off x="4995380" y="1195555"/>
            <a:ext cx="4042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Строительство общежития и спортзала.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Ремонт кафе «Пятнашка», за счет собственных средств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37387" y="3307142"/>
            <a:ext cx="5092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Студенческий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центр «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Business Startup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ПКСиП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Проведение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коммерческих курсов.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Траектория развития «Цифровой преподаватель»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32392" y="2211166"/>
            <a:ext cx="4623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B0F0"/>
                </a:solidFill>
              </a:rPr>
              <a:t>Обеспечение </a:t>
            </a:r>
            <a:r>
              <a:rPr lang="ru-RU" sz="1600" b="1" dirty="0">
                <a:solidFill>
                  <a:srgbClr val="00B0F0"/>
                </a:solidFill>
              </a:rPr>
              <a:t>инклюзивного  образования: открытие группы студентов с особыми образовательными  потребностями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</a:rPr>
              <a:t>Учебный цех замороженных полуфабрикатов. </a:t>
            </a:r>
            <a:endParaRPr lang="ru-RU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1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8"/>
          <a:stretch/>
        </p:blipFill>
        <p:spPr>
          <a:xfrm>
            <a:off x="0" y="4042099"/>
            <a:ext cx="9144000" cy="2568251"/>
          </a:xfrm>
          <a:prstGeom prst="rect">
            <a:avLst/>
          </a:prstGeom>
          <a:solidFill>
            <a:srgbClr val="BDC5D0"/>
          </a:solidFill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75577928"/>
              </p:ext>
            </p:extLst>
          </p:nvPr>
        </p:nvGraphicFramePr>
        <p:xfrm>
          <a:off x="376335" y="925851"/>
          <a:ext cx="5881030" cy="3045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455604"/>
            <a:ext cx="8229600" cy="386273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Получение лицензии на специальность «Туризм» и квалификации «Прикладной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</a:rPr>
              <a:t>бакалавриат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 организации питания» по специальности «Организация питания». Получение статуса «Высший колледж» в 2026 году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60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91" y="1350177"/>
            <a:ext cx="1696884" cy="1696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40" y="2125396"/>
            <a:ext cx="1337825" cy="1284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Desktop\phpVA2XHy_otkrytyj-urok-v-8-klasse_html_e9d613753ec283fa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6" t="63194" r="9556" b="32331"/>
          <a:stretch/>
        </p:blipFill>
        <p:spPr bwMode="auto">
          <a:xfrm>
            <a:off x="8543925" y="5669280"/>
            <a:ext cx="600075" cy="331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3295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7232" y="207107"/>
            <a:ext cx="8215604" cy="11316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Прохождение международной отраслевой аккредитации в 2027 году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(Техническая спецификация на оказание услуг по курированию процесса внедрения учебной программы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</a:rPr>
              <a:t>city&amp;guilds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и получение статуса «аккредитовано»)</a:t>
            </a:r>
            <a:endParaRPr lang="ru-RU" sz="12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5860502"/>
              </p:ext>
            </p:extLst>
          </p:nvPr>
        </p:nvGraphicFramePr>
        <p:xfrm>
          <a:off x="153565" y="1801973"/>
          <a:ext cx="5732884" cy="393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682675" y="1910217"/>
            <a:ext cx="1824719" cy="1070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презентации;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Сбор пакета документов;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Отчет;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План мероприятий.</a:t>
            </a: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>
            <a:off x="3081432" y="2326821"/>
            <a:ext cx="566835" cy="26592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4488024" y="3634985"/>
            <a:ext cx="566835" cy="26592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5886449" y="5025701"/>
            <a:ext cx="566835" cy="26592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373266" y="3005396"/>
            <a:ext cx="3318199" cy="14488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1: Планирование и менеджмент;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2: Разработка и реализация;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3: Поддержка участников;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4: Контроль качества;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5: Оценка и непрерывное образование;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6: Руководство и управление;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7: Оценка;</a:t>
            </a:r>
          </a:p>
          <a:p>
            <a:pPr marL="171450" indent="-171450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8: Цифровое обучение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2099" y="4634074"/>
            <a:ext cx="2169368" cy="1070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переписка, отчеты;</a:t>
            </a:r>
          </a:p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системе 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&amp;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Guilds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по результатам тестирования;</a:t>
            </a:r>
          </a:p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Отчет;</a:t>
            </a:r>
          </a:p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студентов;</a:t>
            </a:r>
          </a:p>
          <a:p>
            <a:pPr marL="257175" indent="-257175">
              <a:buAutoNum type="arabicPeriod"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сертификатов студентов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аккредитационной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51353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583" r="29375"/>
          <a:stretch/>
        </p:blipFill>
        <p:spPr>
          <a:xfrm>
            <a:off x="130486" y="230187"/>
            <a:ext cx="4338944" cy="594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524" r="29445" b="1750"/>
          <a:stretch/>
        </p:blipFill>
        <p:spPr>
          <a:xfrm>
            <a:off x="4572000" y="230187"/>
            <a:ext cx="4441514" cy="598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6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081544"/>
              </p:ext>
            </p:extLst>
          </p:nvPr>
        </p:nvGraphicFramePr>
        <p:xfrm>
          <a:off x="922643" y="514428"/>
          <a:ext cx="7095871" cy="6230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611">
                  <a:extLst>
                    <a:ext uri="{9D8B030D-6E8A-4147-A177-3AD203B41FA5}">
                      <a16:colId xmlns:a16="http://schemas.microsoft.com/office/drawing/2014/main" val="2521153501"/>
                    </a:ext>
                  </a:extLst>
                </a:gridCol>
                <a:gridCol w="3496874">
                  <a:extLst>
                    <a:ext uri="{9D8B030D-6E8A-4147-A177-3AD203B41FA5}">
                      <a16:colId xmlns:a16="http://schemas.microsoft.com/office/drawing/2014/main" val="3803257914"/>
                    </a:ext>
                  </a:extLst>
                </a:gridCol>
                <a:gridCol w="1984803">
                  <a:extLst>
                    <a:ext uri="{9D8B030D-6E8A-4147-A177-3AD203B41FA5}">
                      <a16:colId xmlns:a16="http://schemas.microsoft.com/office/drawing/2014/main" val="2505973607"/>
                    </a:ext>
                  </a:extLst>
                </a:gridCol>
                <a:gridCol w="1145583">
                  <a:extLst>
                    <a:ext uri="{9D8B030D-6E8A-4147-A177-3AD203B41FA5}">
                      <a16:colId xmlns:a16="http://schemas.microsoft.com/office/drawing/2014/main" val="521117027"/>
                    </a:ext>
                  </a:extLst>
                </a:gridCol>
              </a:tblGrid>
              <a:tr h="189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№ п/п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Наименование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Ответственный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Срок исполнения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838946423"/>
                  </a:ext>
                </a:extLst>
              </a:tr>
              <a:tr h="331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00" dirty="0">
                          <a:effectLst/>
                        </a:rPr>
                        <a:t>Формирование  «Рабочего  органа», для создания Центра компетенции.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ЗРУПР Нурмухамбетова Л.К.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2274763082"/>
                  </a:ext>
                </a:extLst>
              </a:tr>
              <a:tr h="662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Создание Комиссии из числа из числа представителей МИО, работодателей, РПП «</a:t>
                      </a:r>
                      <a:r>
                        <a:rPr lang="ru-RU" sz="1000" dirty="0" err="1">
                          <a:effectLst/>
                        </a:rPr>
                        <a:t>Атамекен</a:t>
                      </a:r>
                      <a:r>
                        <a:rPr lang="ru-RU" sz="1000" dirty="0">
                          <a:effectLst/>
                        </a:rPr>
                        <a:t>» (по согласованию), организаций </a:t>
                      </a:r>
                      <a:r>
                        <a:rPr lang="ru-RU" sz="1000" dirty="0" err="1">
                          <a:effectLst/>
                        </a:rPr>
                        <a:t>ТиПО</a:t>
                      </a:r>
                      <a:r>
                        <a:rPr lang="ru-RU" sz="1000" dirty="0">
                          <a:effectLst/>
                        </a:rPr>
                        <a:t> (не менее 40% состава Комиссии должно быть из числа работодателей).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ЗРУПР Нурмухамбетова Л.К., директор ТОО «Крендель»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1063736310"/>
                  </a:ext>
                </a:extLst>
              </a:tr>
              <a:tr h="662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Выбор помещения, соответствующим санитарным нормам (расположения  Центра компетенции в отдельном корпусе или блоке)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Шугабаева Г.Е., ЗамАХЧ Жанибекова Ж.А.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2934472701"/>
                  </a:ext>
                </a:extLst>
              </a:tr>
              <a:tr h="401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Предоставление  компьютерной техники с лицензионным программным обеспечением и доступом к сети Интернет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ЗР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r>
                        <a:rPr lang="ru-RU" sz="1000" dirty="0">
                          <a:effectLst/>
                        </a:rPr>
                        <a:t>Т </a:t>
                      </a:r>
                      <a:r>
                        <a:rPr lang="ru-RU" sz="1000" dirty="0" err="1">
                          <a:effectLst/>
                        </a:rPr>
                        <a:t>Алдыбаев</a:t>
                      </a:r>
                      <a:r>
                        <a:rPr lang="ru-RU" sz="1000" dirty="0">
                          <a:effectLst/>
                        </a:rPr>
                        <a:t> Т.Г., </a:t>
                      </a:r>
                      <a:r>
                        <a:rPr lang="ru-RU" sz="1000" dirty="0" err="1">
                          <a:effectLst/>
                        </a:rPr>
                        <a:t>прподаватель</a:t>
                      </a:r>
                      <a:r>
                        <a:rPr lang="ru-RU" sz="1000" dirty="0">
                          <a:effectLst/>
                        </a:rPr>
                        <a:t> информатики </a:t>
                      </a:r>
                      <a:r>
                        <a:rPr lang="ru-RU" sz="1000" dirty="0" err="1">
                          <a:effectLst/>
                        </a:rPr>
                        <a:t>Жумаканов</a:t>
                      </a:r>
                      <a:r>
                        <a:rPr lang="ru-RU" sz="1000" dirty="0">
                          <a:effectLst/>
                        </a:rPr>
                        <a:t> Д.Е.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1398238578"/>
                  </a:ext>
                </a:extLst>
              </a:tr>
              <a:tr h="50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Оснащение оборудованием, соответствующим современным производственным требованиям и стандартам </a:t>
                      </a:r>
                      <a:r>
                        <a:rPr lang="en-US" sz="1000" dirty="0" err="1">
                          <a:effectLst/>
                        </a:rPr>
                        <a:t>WorldSkills</a:t>
                      </a:r>
                      <a:r>
                        <a:rPr lang="ru-RU" sz="1000" dirty="0">
                          <a:effectLst/>
                        </a:rPr>
                        <a:t>; вывеска наружная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ЗРУПР </a:t>
                      </a:r>
                      <a:r>
                        <a:rPr lang="ru-RU" sz="1000" dirty="0" err="1">
                          <a:effectLst/>
                        </a:rPr>
                        <a:t>Нурмухамбетова</a:t>
                      </a:r>
                      <a:r>
                        <a:rPr lang="ru-RU" sz="1000" dirty="0">
                          <a:effectLst/>
                        </a:rPr>
                        <a:t> Л.К., </a:t>
                      </a:r>
                      <a:r>
                        <a:rPr lang="ru-RU" sz="1000" dirty="0" err="1">
                          <a:effectLst/>
                        </a:rPr>
                        <a:t>ЗамАХЧ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Жанибекова</a:t>
                      </a:r>
                      <a:r>
                        <a:rPr lang="ru-RU" sz="1000" dirty="0">
                          <a:effectLst/>
                        </a:rPr>
                        <a:t> Ж.А., главный бухгалтер Алимбаева А.Х.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1384860164"/>
                  </a:ext>
                </a:extLst>
              </a:tr>
              <a:tr h="662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Наличие не менее 2 штатных педагогов (имеющих соответствующее образование, опыт работы на производстве и/или прошедших стажировку на производстве за последние пять лет по заявленной специальности).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Садриденова</a:t>
                      </a:r>
                      <a:r>
                        <a:rPr lang="ru-RU" sz="1000" dirty="0">
                          <a:effectLst/>
                        </a:rPr>
                        <a:t> А.М., </a:t>
                      </a:r>
                      <a:r>
                        <a:rPr lang="ru-RU" sz="1000" dirty="0" err="1">
                          <a:effectLst/>
                        </a:rPr>
                        <a:t>Пицина</a:t>
                      </a:r>
                      <a:r>
                        <a:rPr lang="ru-RU" sz="1000" dirty="0">
                          <a:effectLst/>
                        </a:rPr>
                        <a:t> И.А., </a:t>
                      </a:r>
                      <a:r>
                        <a:rPr lang="ru-RU" sz="1000" dirty="0" err="1">
                          <a:effectLst/>
                        </a:rPr>
                        <a:t>Арынова</a:t>
                      </a:r>
                      <a:r>
                        <a:rPr lang="ru-RU" sz="1000" dirty="0">
                          <a:effectLst/>
                        </a:rPr>
                        <a:t> А.К., 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Орлова А.П.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1764060209"/>
                  </a:ext>
                </a:extLst>
              </a:tr>
              <a:tr h="49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Обеспечение безбарьерного доступ для лиц с особыми образовательными потребностями; 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Главный бухгалтер Алимбаева </a:t>
                      </a:r>
                      <a:r>
                        <a:rPr lang="ru-RU" sz="1000" dirty="0" err="1">
                          <a:effectLst/>
                        </a:rPr>
                        <a:t>А.Х.ЗамАХЧ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Жанибекова</a:t>
                      </a:r>
                      <a:r>
                        <a:rPr lang="ru-RU" sz="1000" dirty="0">
                          <a:effectLst/>
                        </a:rPr>
                        <a:t> Ж.А.,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2963330218"/>
                  </a:ext>
                </a:extLst>
              </a:tr>
              <a:tr h="49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Получение рекомендации, от не менее 2 работодателей, о соответствии оборудования современным требованиям производства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ЗРУПР </a:t>
                      </a:r>
                      <a:r>
                        <a:rPr lang="ru-RU" sz="1000" dirty="0" err="1">
                          <a:effectLst/>
                        </a:rPr>
                        <a:t>Нурмухамбетова</a:t>
                      </a:r>
                      <a:r>
                        <a:rPr lang="ru-RU" sz="1000" dirty="0">
                          <a:effectLst/>
                        </a:rPr>
                        <a:t> Л.К.,  </a:t>
                      </a:r>
                      <a:r>
                        <a:rPr lang="ru-RU" sz="1000" dirty="0" err="1">
                          <a:effectLst/>
                        </a:rPr>
                        <a:t>соцпартнеры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3556242774"/>
                  </a:ext>
                </a:extLst>
              </a:tr>
              <a:tr h="662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000">
                          <a:effectLst/>
                        </a:rPr>
                        <a:t>Положение о Центре, утверждаемое руководителем организации ТиПО, согласно Приложению 1 к настоящим Рекомендациям;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Методист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4280533257"/>
                  </a:ext>
                </a:extLst>
              </a:tr>
              <a:tr h="828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Паспорт Центра, утверждаемый руководителем организации ТиПО, согласно Приложению </a:t>
                      </a:r>
                      <a:r>
                        <a:rPr lang="en-US" sz="1000">
                          <a:effectLst/>
                        </a:rPr>
                        <a:t>2 к настоящим </a:t>
                      </a:r>
                      <a:r>
                        <a:rPr lang="ru-RU" sz="1000">
                          <a:effectLst/>
                        </a:rPr>
                        <a:t>р</a:t>
                      </a:r>
                      <a:r>
                        <a:rPr lang="en-US" sz="1000">
                          <a:effectLst/>
                        </a:rPr>
                        <a:t>екомендациям.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ЗРУПР </a:t>
                      </a:r>
                      <a:r>
                        <a:rPr lang="ru-RU" sz="1000" dirty="0" err="1">
                          <a:effectLst/>
                        </a:rPr>
                        <a:t>Нурмухамбетова</a:t>
                      </a:r>
                      <a:r>
                        <a:rPr lang="ru-RU" sz="1000" dirty="0">
                          <a:effectLst/>
                        </a:rPr>
                        <a:t> Л.К., методист, Заведующие </a:t>
                      </a:r>
                      <a:r>
                        <a:rPr lang="ru-RU" sz="1000" dirty="0" err="1">
                          <a:effectLst/>
                        </a:rPr>
                        <a:t>кабинетами:Пицина</a:t>
                      </a:r>
                      <a:r>
                        <a:rPr lang="ru-RU" sz="1000" dirty="0">
                          <a:effectLst/>
                        </a:rPr>
                        <a:t> И.А., </a:t>
                      </a:r>
                      <a:r>
                        <a:rPr lang="ru-RU" sz="1000" dirty="0" err="1">
                          <a:effectLst/>
                        </a:rPr>
                        <a:t>Садриденова</a:t>
                      </a:r>
                      <a:r>
                        <a:rPr lang="ru-RU" sz="1000" dirty="0">
                          <a:effectLst/>
                        </a:rPr>
                        <a:t> А.М., </a:t>
                      </a:r>
                      <a:r>
                        <a:rPr lang="ru-RU" sz="1000" dirty="0" err="1">
                          <a:effectLst/>
                        </a:rPr>
                        <a:t>Арынова</a:t>
                      </a:r>
                      <a:r>
                        <a:rPr lang="ru-RU" sz="1000" dirty="0">
                          <a:effectLst/>
                        </a:rPr>
                        <a:t> А.К., Орлова А.П.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2283946293"/>
                  </a:ext>
                </a:extLst>
              </a:tr>
              <a:tr h="331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00" dirty="0">
                          <a:effectLst/>
                        </a:rPr>
                        <a:t>Открытие Центра компетенции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Руководитель, Администрация колледжа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00" marR="33900" marT="0" marB="0"/>
                </a:tc>
                <a:extLst>
                  <a:ext uri="{0D108BD9-81ED-4DB2-BD59-A6C34878D82A}">
                    <a16:rowId xmlns:a16="http://schemas.microsoft.com/office/drawing/2014/main" val="155326158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7720" y="26377"/>
            <a:ext cx="682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Приказ об открытии Центра компетенций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2" y="353911"/>
            <a:ext cx="4126947" cy="2751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60" y="353911"/>
            <a:ext cx="4572638" cy="3048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" y="2431733"/>
            <a:ext cx="4288659" cy="2859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0637"/>
            <a:ext cx="4572638" cy="3048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895" y="-76200"/>
            <a:ext cx="7515647" cy="509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9" b="1" dirty="0">
                <a:solidFill>
                  <a:srgbClr val="0070C0"/>
                </a:solidFill>
              </a:rPr>
              <a:t>Открытие центра компетенций – март 2026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2" y="2568701"/>
            <a:ext cx="3143738" cy="43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96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46BCE-4534-E0D4-8F40-77743091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515FA-9066-2679-3A60-2784C2A9850E}"/>
              </a:ext>
            </a:extLst>
          </p:cNvPr>
          <p:cNvSpPr txBox="1"/>
          <p:nvPr/>
        </p:nvSpPr>
        <p:spPr>
          <a:xfrm>
            <a:off x="592788" y="887051"/>
            <a:ext cx="79166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Цель: </a:t>
            </a:r>
            <a:r>
              <a:rPr lang="ru-RU" sz="14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Формирование цифровых компетенций у преподавателей через комплексную модернизацию материально-технической базы и методическую интеграцию цифровых инструментов и технологий искусственного интеллекта в учебный процесс.</a:t>
            </a:r>
          </a:p>
        </p:txBody>
      </p:sp>
      <p:pic>
        <p:nvPicPr>
          <p:cNvPr id="5" name="Рисунок 4" descr="Попасть в яблочко">
            <a:extLst>
              <a:ext uri="{FF2B5EF4-FFF2-40B4-BE49-F238E27FC236}">
                <a16:creationId xmlns:a16="http://schemas.microsoft.com/office/drawing/2014/main" id="{095B7840-35C2-B73F-E616-DF0AC1B1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001" y="907371"/>
            <a:ext cx="362362" cy="362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0A4C33-D75C-646C-5C5B-BDC0F5647C89}"/>
              </a:ext>
            </a:extLst>
          </p:cNvPr>
          <p:cNvSpPr txBox="1"/>
          <p:nvPr/>
        </p:nvSpPr>
        <p:spPr>
          <a:xfrm>
            <a:off x="846276" y="111060"/>
            <a:ext cx="7153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Траектория развития «Цифровой преподаватель»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 сфере питания, туризма, ресторанного и гостиничного сервиса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58384-71D5-4E27-E41F-CD18114DA079}"/>
              </a:ext>
            </a:extLst>
          </p:cNvPr>
          <p:cNvSpPr txBox="1"/>
          <p:nvPr/>
        </p:nvSpPr>
        <p:spPr>
          <a:xfrm>
            <a:off x="1570212" y="6564918"/>
            <a:ext cx="5705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Приобретено </a:t>
            </a: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персональных компьютеров, 15 ноутбуков, 1 интерактивная панель.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510D79F-784F-80BE-E3B1-3B21DCBD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10" y="6253444"/>
            <a:ext cx="792807" cy="59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F36630-BAF5-26BB-805A-3F4F98FF2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32" y="94212"/>
            <a:ext cx="748440" cy="755161"/>
          </a:xfrm>
          <a:prstGeom prst="ellipse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CD344EE-DA90-15A4-0709-8C9F384301BF}"/>
              </a:ext>
            </a:extLst>
          </p:cNvPr>
          <p:cNvSpPr/>
          <p:nvPr/>
        </p:nvSpPr>
        <p:spPr>
          <a:xfrm>
            <a:off x="414963" y="5684263"/>
            <a:ext cx="726944" cy="2336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2028г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82987-9324-F7F6-9FC9-252CC7606126}"/>
              </a:ext>
            </a:extLst>
          </p:cNvPr>
          <p:cNvSpPr txBox="1"/>
          <p:nvPr/>
        </p:nvSpPr>
        <p:spPr>
          <a:xfrm>
            <a:off x="1035557" y="2254096"/>
            <a:ext cx="293963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прохождение курсов повышения квалификации администрацией и ИПР в сфере цифровизации процесса обучения и внедрения ИИ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преподавателями колледжа собственных ЦОР-</a:t>
            </a:r>
            <a:r>
              <a:rPr lang="ru-RU" sz="11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интерактивных заданий, цифрового контента с использованием возможностей ИИ.</a:t>
            </a:r>
            <a:endParaRPr lang="ru-RU" sz="1100" dirty="0"/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ru-RU" sz="1100" b="1" u="sng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ru-RU" sz="1100" b="1" u="sng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6DDC373-39AA-BBE9-6B8E-47518EF537E0}"/>
              </a:ext>
            </a:extLst>
          </p:cNvPr>
          <p:cNvCxnSpPr>
            <a:cxnSpLocks/>
          </p:cNvCxnSpPr>
          <p:nvPr/>
        </p:nvCxnSpPr>
        <p:spPr>
          <a:xfrm flipH="1" flipV="1">
            <a:off x="9214" y="6222109"/>
            <a:ext cx="9134786" cy="3133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4BB65E-F7BF-FC54-32F1-8EFABE957E52}"/>
              </a:ext>
            </a:extLst>
          </p:cNvPr>
          <p:cNvSpPr/>
          <p:nvPr/>
        </p:nvSpPr>
        <p:spPr>
          <a:xfrm>
            <a:off x="175001" y="1882122"/>
            <a:ext cx="2502854" cy="3127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Этапы реализации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5CE1E12-5731-E7A4-7162-F6F0E2AC9D15}"/>
              </a:ext>
            </a:extLst>
          </p:cNvPr>
          <p:cNvCxnSpPr>
            <a:cxnSpLocks/>
          </p:cNvCxnSpPr>
          <p:nvPr/>
        </p:nvCxnSpPr>
        <p:spPr>
          <a:xfrm>
            <a:off x="491758" y="5895262"/>
            <a:ext cx="348343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A411ACE-0493-5C9E-6BC2-4CFAB8CAD409}"/>
              </a:ext>
            </a:extLst>
          </p:cNvPr>
          <p:cNvSpPr txBox="1"/>
          <p:nvPr/>
        </p:nvSpPr>
        <p:spPr>
          <a:xfrm>
            <a:off x="4187121" y="3236353"/>
            <a:ext cx="2481973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3–х интерактивных панелей 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2760000 </a:t>
            </a:r>
            <a:r>
              <a:rPr lang="ru-RU" sz="1100" b="1" u="sng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тнг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годовых подписок ИИ – платформ 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(ChatGPT Edu, </a:t>
            </a:r>
            <a:r>
              <a:rPr lang="en-US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Fetchy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0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0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0000 </a:t>
            </a:r>
            <a:r>
              <a:rPr lang="ru-RU" sz="105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тнг</a:t>
            </a:r>
            <a:endParaRPr lang="ru-RU" sz="105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B6709EE-31B9-C646-EED4-8584DBEC7C1F}"/>
              </a:ext>
            </a:extLst>
          </p:cNvPr>
          <p:cNvSpPr txBox="1"/>
          <p:nvPr/>
        </p:nvSpPr>
        <p:spPr>
          <a:xfrm>
            <a:off x="4202229" y="5168323"/>
            <a:ext cx="241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услуги по разработке виртуального тренажера по «Гостиничному бизнесу» 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500000 </a:t>
            </a:r>
            <a:r>
              <a:rPr lang="ru-RU" sz="1100" b="1" u="sng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тнг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E5D2AB3-CEAC-C54A-3759-28C57040B2E2}"/>
              </a:ext>
            </a:extLst>
          </p:cNvPr>
          <p:cNvSpPr txBox="1"/>
          <p:nvPr/>
        </p:nvSpPr>
        <p:spPr>
          <a:xfrm>
            <a:off x="4181663" y="4350775"/>
            <a:ext cx="24708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услуги по разработке виртуального тренажера по «Ресторанному сервису» 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500000 </a:t>
            </a:r>
            <a:r>
              <a:rPr lang="ru-RU" sz="1100" b="1" u="sng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тнг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D396489-FCC6-3BA6-FB5A-6CE9B2E641B1}"/>
              </a:ext>
            </a:extLst>
          </p:cNvPr>
          <p:cNvSpPr txBox="1"/>
          <p:nvPr/>
        </p:nvSpPr>
        <p:spPr>
          <a:xfrm>
            <a:off x="1013552" y="4713132"/>
            <a:ext cx="305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семинаров и мастер-классов по обмену опытом и обучению преподавателей в сфере использования цифровых инструментов и искусственного интеллекта в процессе обучения.</a:t>
            </a:r>
            <a:endParaRPr lang="ru-RU" sz="10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Социальная сеть">
            <a:extLst>
              <a:ext uri="{FF2B5EF4-FFF2-40B4-BE49-F238E27FC236}">
                <a16:creationId xmlns:a16="http://schemas.microsoft.com/office/drawing/2014/main" id="{62521213-1D62-0D60-3F21-F27068B504C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1" y="2451985"/>
            <a:ext cx="568080" cy="5680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70CC4F-D174-EB04-EDD8-D5D243C47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74" y1="30511" x2="41374" y2="30511"/>
                        <a14:foregroundMark x1="28594" y1="44728" x2="28594" y2="44728"/>
                        <a14:foregroundMark x1="41853" y1="67572" x2="41853" y2="67572"/>
                        <a14:foregroundMark x1="48722" y1="65335" x2="48722" y2="65335"/>
                        <a14:foregroundMark x1="55272" y1="64058" x2="55272" y2="64058"/>
                        <a14:foregroundMark x1="60703" y1="60383" x2="60703" y2="60383"/>
                        <a14:foregroundMark x1="64696" y1="57188" x2="64696" y2="57188"/>
                        <a14:foregroundMark x1="64058" y1="45208" x2="64058" y2="45208"/>
                        <a14:foregroundMark x1="61981" y1="39776" x2="61981" y2="39776"/>
                        <a14:foregroundMark x1="64217" y1="33227" x2="64217" y2="33227"/>
                        <a14:foregroundMark x1="59585" y1="25399" x2="59585" y2="25399"/>
                        <a14:backgroundMark x1="64217" y1="64058" x2="64217" y2="64058"/>
                        <a14:backgroundMark x1="78115" y1="59265" x2="78115" y2="59265"/>
                        <a14:backgroundMark x1="72364" y1="77476" x2="72364" y2="77476"/>
                        <a14:backgroundMark x1="63419" y1="37700" x2="63419" y2="37700"/>
                        <a14:backgroundMark x1="77955" y1="42332" x2="77955" y2="42332"/>
                        <a14:backgroundMark x1="71086" y1="33387" x2="71086" y2="33387"/>
                        <a14:backgroundMark x1="72204" y1="23642" x2="72204" y2="23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40" y="3649644"/>
            <a:ext cx="681878" cy="681878"/>
          </a:xfrm>
          <a:prstGeom prst="rect">
            <a:avLst/>
          </a:prstGeom>
        </p:spPr>
      </p:pic>
      <p:pic>
        <p:nvPicPr>
          <p:cNvPr id="26" name="Рисунок 25" descr="Официант">
            <a:extLst>
              <a:ext uri="{FF2B5EF4-FFF2-40B4-BE49-F238E27FC236}">
                <a16:creationId xmlns:a16="http://schemas.microsoft.com/office/drawing/2014/main" id="{4343A131-4B09-401C-B2E1-458B7A1FCB7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592" y="4968819"/>
            <a:ext cx="644472" cy="6444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92C4F56-1C26-250E-3F22-66D61229D890}"/>
              </a:ext>
            </a:extLst>
          </p:cNvPr>
          <p:cNvSpPr txBox="1"/>
          <p:nvPr/>
        </p:nvSpPr>
        <p:spPr>
          <a:xfrm>
            <a:off x="6512563" y="1786151"/>
            <a:ext cx="2622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Ожидаемый результат</a:t>
            </a:r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E649369-6668-DB3E-1E6C-ED6A9B1440A4}"/>
              </a:ext>
            </a:extLst>
          </p:cNvPr>
          <p:cNvSpPr/>
          <p:nvPr/>
        </p:nvSpPr>
        <p:spPr>
          <a:xfrm>
            <a:off x="6788278" y="2164960"/>
            <a:ext cx="2174292" cy="394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DFC41A-8243-BB66-AAFC-1188B2282FF6}"/>
              </a:ext>
            </a:extLst>
          </p:cNvPr>
          <p:cNvSpPr txBox="1"/>
          <p:nvPr/>
        </p:nvSpPr>
        <p:spPr>
          <a:xfrm>
            <a:off x="6732495" y="2260040"/>
            <a:ext cx="2170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/>
              <a:t>Высокая степень интеграции цифровых инструментов и ИИ в процесс обучения на 60-70% от общего количества учебных дисциплин;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CB5717-A2D3-9D24-2014-E4C6291B12F5}"/>
              </a:ext>
            </a:extLst>
          </p:cNvPr>
          <p:cNvSpPr txBox="1"/>
          <p:nvPr/>
        </p:nvSpPr>
        <p:spPr>
          <a:xfrm>
            <a:off x="6751401" y="3503630"/>
            <a:ext cx="21617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/>
              <a:t>Рост средней успеваемости студентов по ключевым дисциплинам на 5-10% благодаря индивидуализации обучения и интерактивному контенту;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900F7B-2E1C-403C-4D7F-64C1FCC07DF3}"/>
              </a:ext>
            </a:extLst>
          </p:cNvPr>
          <p:cNvSpPr txBox="1"/>
          <p:nvPr/>
        </p:nvSpPr>
        <p:spPr>
          <a:xfrm>
            <a:off x="6749493" y="4891643"/>
            <a:ext cx="2239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/>
              <a:t>Снижение рутинной нагрузки преподавателей до 15-20% за счет автоматизации процессов с помощью ИИ-ассистентов.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21827D-FD55-7522-BD74-31FD5558594F}"/>
              </a:ext>
            </a:extLst>
          </p:cNvPr>
          <p:cNvSpPr/>
          <p:nvPr/>
        </p:nvSpPr>
        <p:spPr>
          <a:xfrm rot="16200000">
            <a:off x="-709472" y="3091721"/>
            <a:ext cx="1779587" cy="3127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Подготовительный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D9CFE2-AEC7-7B24-1B4D-DC98D0CC5BD2}"/>
              </a:ext>
            </a:extLst>
          </p:cNvPr>
          <p:cNvSpPr/>
          <p:nvPr/>
        </p:nvSpPr>
        <p:spPr>
          <a:xfrm rot="16200000">
            <a:off x="-520410" y="5083349"/>
            <a:ext cx="1390822" cy="3127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Внедрение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C2A8BDEE-1C12-6D86-4BFD-52A54F914A83}"/>
              </a:ext>
            </a:extLst>
          </p:cNvPr>
          <p:cNvSpPr/>
          <p:nvPr/>
        </p:nvSpPr>
        <p:spPr>
          <a:xfrm>
            <a:off x="396576" y="4432852"/>
            <a:ext cx="723173" cy="24111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2027г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1F2839F-EF6F-22F5-F85D-846411C41D90}"/>
              </a:ext>
            </a:extLst>
          </p:cNvPr>
          <p:cNvCxnSpPr>
            <a:cxnSpLocks/>
          </p:cNvCxnSpPr>
          <p:nvPr/>
        </p:nvCxnSpPr>
        <p:spPr>
          <a:xfrm>
            <a:off x="396576" y="4672740"/>
            <a:ext cx="357861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8CD344EE-DA90-15A4-0709-8C9F384301BF}"/>
              </a:ext>
            </a:extLst>
          </p:cNvPr>
          <p:cNvSpPr/>
          <p:nvPr/>
        </p:nvSpPr>
        <p:spPr>
          <a:xfrm>
            <a:off x="382880" y="3078203"/>
            <a:ext cx="681878" cy="25473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2026г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5CE1E12-5731-E7A4-7162-F6F0E2AC9D15}"/>
              </a:ext>
            </a:extLst>
          </p:cNvPr>
          <p:cNvCxnSpPr>
            <a:cxnSpLocks/>
          </p:cNvCxnSpPr>
          <p:nvPr/>
        </p:nvCxnSpPr>
        <p:spPr>
          <a:xfrm>
            <a:off x="426972" y="3685504"/>
            <a:ext cx="354821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C2A8BDEE-1C12-6D86-4BFD-52A54F914A83}"/>
              </a:ext>
            </a:extLst>
          </p:cNvPr>
          <p:cNvSpPr/>
          <p:nvPr/>
        </p:nvSpPr>
        <p:spPr>
          <a:xfrm>
            <a:off x="2065298" y="6237776"/>
            <a:ext cx="756732" cy="31147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55830-14A6-B009-88C3-ACF12F170B00}"/>
              </a:ext>
            </a:extLst>
          </p:cNvPr>
          <p:cNvSpPr txBox="1"/>
          <p:nvPr/>
        </p:nvSpPr>
        <p:spPr>
          <a:xfrm>
            <a:off x="4155537" y="1786328"/>
            <a:ext cx="2230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Модернизация МТБ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DC724-537F-590F-9A26-1CE02203AA13}"/>
              </a:ext>
            </a:extLst>
          </p:cNvPr>
          <p:cNvSpPr txBox="1"/>
          <p:nvPr/>
        </p:nvSpPr>
        <p:spPr>
          <a:xfrm>
            <a:off x="4238080" y="2138664"/>
            <a:ext cx="23804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скорости интернет соединения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80 Мбит/с</a:t>
            </a: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1150000 </a:t>
            </a:r>
            <a:r>
              <a:rPr lang="ru-RU" sz="1100" b="1" u="sng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тнг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год;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2–х интерактивных панелей  – 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1840000 </a:t>
            </a:r>
            <a:r>
              <a:rPr lang="ru-RU" sz="1100" b="1" u="sng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тнг</a:t>
            </a:r>
            <a:r>
              <a:rPr lang="ru-RU" sz="11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A376951-802B-8F8C-1A93-5330D7029728}"/>
              </a:ext>
            </a:extLst>
          </p:cNvPr>
          <p:cNvCxnSpPr>
            <a:cxnSpLocks/>
          </p:cNvCxnSpPr>
          <p:nvPr/>
        </p:nvCxnSpPr>
        <p:spPr>
          <a:xfrm>
            <a:off x="4150243" y="2403970"/>
            <a:ext cx="0" cy="9124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2D01190-D22D-501E-62A1-A14203943EB7}"/>
              </a:ext>
            </a:extLst>
          </p:cNvPr>
          <p:cNvCxnSpPr>
            <a:cxnSpLocks/>
          </p:cNvCxnSpPr>
          <p:nvPr/>
        </p:nvCxnSpPr>
        <p:spPr>
          <a:xfrm>
            <a:off x="4150243" y="3826524"/>
            <a:ext cx="0" cy="79400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B2BBB4B-569C-9607-96D3-4DE21CFE5390}"/>
              </a:ext>
            </a:extLst>
          </p:cNvPr>
          <p:cNvCxnSpPr>
            <a:cxnSpLocks/>
          </p:cNvCxnSpPr>
          <p:nvPr/>
        </p:nvCxnSpPr>
        <p:spPr>
          <a:xfrm>
            <a:off x="4158792" y="4888625"/>
            <a:ext cx="0" cy="9124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2855F9F-B2D0-30EA-2FFC-B945829E421F}"/>
              </a:ext>
            </a:extLst>
          </p:cNvPr>
          <p:cNvSpPr txBox="1"/>
          <p:nvPr/>
        </p:nvSpPr>
        <p:spPr>
          <a:xfrm>
            <a:off x="1119750" y="3833310"/>
            <a:ext cx="272032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05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внедрение  виртуального  тренажера по</a:t>
            </a:r>
            <a:r>
              <a:rPr lang="ru-RU" sz="10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«Ресторанному сервису» и</a:t>
            </a:r>
            <a:r>
              <a:rPr lang="ru-RU" sz="105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«Гостиничному бизнесу»</a:t>
            </a:r>
            <a:r>
              <a:rPr lang="ru-RU" sz="10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r>
              <a:rPr lang="ru-RU" sz="105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35843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322" y="-102636"/>
            <a:ext cx="9181322" cy="56793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развития колледжа на 2026-2030 года. Видение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381322"/>
            <a:ext cx="8836089" cy="560902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7200" dirty="0"/>
              <a:t>Переориентация с приоритетных ранее системных проблем и проблем педагогического сообщества на обучающегося и его потребности.</a:t>
            </a:r>
          </a:p>
          <a:p>
            <a:pPr marL="0" indent="0" algn="just">
              <a:buNone/>
            </a:pPr>
            <a:r>
              <a:rPr lang="ru-RU" sz="7200" dirty="0"/>
              <a:t>	Новые траектории развития </a:t>
            </a:r>
            <a:r>
              <a:rPr lang="ru-RU" sz="7200" dirty="0" err="1"/>
              <a:t>ПКСиП</a:t>
            </a:r>
            <a:r>
              <a:rPr lang="ru-RU" sz="7200" dirty="0"/>
              <a:t> на 2025 – 2030 годы будут основываться на </a:t>
            </a:r>
            <a:r>
              <a:rPr lang="ru-RU" sz="7200" b="1" dirty="0"/>
              <a:t>модели педагогической поддержки обучающегося</a:t>
            </a:r>
            <a:r>
              <a:rPr lang="ru-RU" sz="7200" dirty="0"/>
              <a:t>, где педагог выступает </a:t>
            </a:r>
            <a:r>
              <a:rPr lang="ru-RU" sz="7200" dirty="0" err="1"/>
              <a:t>фасилитатором</a:t>
            </a:r>
            <a:r>
              <a:rPr lang="ru-RU" sz="7200" dirty="0"/>
              <a:t> образовательного процесса, позволяя ребенку самостоятельно познавать мир, раскрывать собственный потенциал и приобретать знания с учетом личных интересов и потребностей.</a:t>
            </a:r>
          </a:p>
          <a:p>
            <a:pPr marL="0" indent="0" algn="just">
              <a:buNone/>
            </a:pPr>
            <a:r>
              <a:rPr lang="ru-RU" sz="7200" dirty="0"/>
              <a:t>Траектории развития </a:t>
            </a:r>
            <a:r>
              <a:rPr lang="ru-RU" sz="7200" dirty="0" err="1"/>
              <a:t>ПКСиП</a:t>
            </a:r>
            <a:r>
              <a:rPr lang="ru-RU" sz="7200" dirty="0"/>
              <a:t> в 2025 – 2030 годах будут предусматривать переход:</a:t>
            </a:r>
          </a:p>
          <a:p>
            <a:pPr algn="just"/>
            <a:r>
              <a:rPr lang="ru-RU" sz="7200" b="1" dirty="0"/>
              <a:t>выравнивание доступа</a:t>
            </a:r>
            <a:r>
              <a:rPr lang="ru-RU" sz="7200" dirty="0"/>
              <a:t> к качественному образованию («профориентация на колесах», профильный лагерь, профильная школа СОПШ № 11 и 41, УПК, "цифровой учитель", центр компетенций ресторанного сервиса);</a:t>
            </a:r>
          </a:p>
          <a:p>
            <a:pPr algn="just"/>
            <a:r>
              <a:rPr lang="ru-RU" sz="7200" b="1" dirty="0"/>
              <a:t>обеспечение объектом</a:t>
            </a:r>
            <a:r>
              <a:rPr lang="ru-RU" sz="7200" dirty="0"/>
              <a:t>, соответствующим современным санитарным нормам, безопасности, стандартам оснащенности;</a:t>
            </a:r>
          </a:p>
          <a:p>
            <a:pPr algn="just"/>
            <a:r>
              <a:rPr lang="ru-RU" sz="7200" b="1" dirty="0"/>
              <a:t>качественный менеджмент</a:t>
            </a:r>
            <a:r>
              <a:rPr lang="ru-RU" sz="7200" dirty="0"/>
              <a:t>;</a:t>
            </a:r>
          </a:p>
          <a:p>
            <a:pPr algn="just"/>
            <a:r>
              <a:rPr lang="ru-RU" sz="7200" b="1" dirty="0"/>
              <a:t>подготовка обучающихся к будущему </a:t>
            </a:r>
            <a:r>
              <a:rPr lang="ru-RU" sz="7200" dirty="0"/>
              <a:t>(через актуализацию ценностного аспекта содержания образования, направленность учебных программ на формирование глобальных компетенций, эмоционального интеллекта, критического мышления, основ предпринимательской и финансовой грамотности обучающихся; профильная дифференциация и индивидуализация обучения, широкие и гибкие возможности выбора направлений обучения);</a:t>
            </a:r>
          </a:p>
          <a:p>
            <a:pPr algn="just"/>
            <a:r>
              <a:rPr lang="ru-RU" sz="7200" b="1" dirty="0"/>
              <a:t>повышение востребованности и конкурентоспособности его выпускников </a:t>
            </a:r>
            <a:r>
              <a:rPr lang="ru-RU" sz="7200" dirty="0"/>
              <a:t>на внешних рынках (обеспечение системности, преемственности и непрерывности образования, </a:t>
            </a:r>
            <a:r>
              <a:rPr lang="ru-RU" sz="7200" dirty="0" err="1"/>
              <a:t>инклюзивность</a:t>
            </a:r>
            <a:r>
              <a:rPr lang="ru-RU" sz="7200" dirty="0"/>
              <a:t>, равный доступ к качественному образованию для всех);</a:t>
            </a:r>
          </a:p>
          <a:p>
            <a:pPr algn="just"/>
            <a:r>
              <a:rPr lang="ru-RU" sz="7200" b="1" dirty="0"/>
              <a:t>системное обеспечение качества образования </a:t>
            </a:r>
            <a:r>
              <a:rPr lang="ru-RU" sz="7200" dirty="0"/>
              <a:t>и мерам, которые будут направлены на профилактику, представление рекомендаций для устранения причин и условий совершения правонарушений действующих норм законодательства в области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8999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1265" y="42546"/>
            <a:ext cx="614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Индикаторы ГПРО </a:t>
            </a:r>
            <a:r>
              <a:rPr lang="ru-RU" sz="2400" b="1" dirty="0" err="1">
                <a:solidFill>
                  <a:srgbClr val="002060"/>
                </a:solidFill>
              </a:rPr>
              <a:t>ТиППО</a:t>
            </a:r>
            <a:r>
              <a:rPr lang="ru-RU" sz="2400" b="1" dirty="0">
                <a:solidFill>
                  <a:srgbClr val="002060"/>
                </a:solidFill>
              </a:rPr>
              <a:t> на 2026-2030 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5965"/>
              </p:ext>
            </p:extLst>
          </p:nvPr>
        </p:nvGraphicFramePr>
        <p:xfrm>
          <a:off x="201882" y="504211"/>
          <a:ext cx="8680858" cy="58616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73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568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Целевые индикаторы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</a:rPr>
                        <a:t>В плановом периоде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</a:rPr>
                        <a:t>Ед-ца</a:t>
                      </a:r>
                      <a:r>
                        <a:rPr lang="ru-RU" sz="1000" b="1" dirty="0">
                          <a:effectLst/>
                        </a:rPr>
                        <a:t> изм.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2026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2027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2028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2029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2030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Качество знаний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Доля студентов, охваченных дуальным обучением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Доля обучающихся колледжа категорий детей-сирот и детей, оставшихся без попечения родителей, от общего числа данной категории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4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Доля обеспечения комплексной защитой детей в соответствии с требованиями антитеррористической безопасности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5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Доля, обучающихся вовлеченных в организованную общественную деятельность, в том числе через студенческое самоуправление и дебатное движение с целью повышения уровня гражданственности и партиотизма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6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Создание условий для занятия спортом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Доля педагогов, прошедших курсы повышения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4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Доля </a:t>
                      </a:r>
                      <a:r>
                        <a:rPr lang="kk-KZ" sz="1200" dirty="0">
                          <a:effectLst/>
                        </a:rPr>
                        <a:t>педагогов с квалификационным уровнем, от общего количества педагогов колледжа (</a:t>
                      </a:r>
                      <a:r>
                        <a:rPr lang="ru-RU" sz="1200" dirty="0">
                          <a:effectLst/>
                        </a:rPr>
                        <a:t>Педагог-мастер</a:t>
                      </a:r>
                      <a:r>
                        <a:rPr lang="kk-KZ" sz="1200" dirty="0">
                          <a:effectLst/>
                        </a:rPr>
                        <a:t>, п</a:t>
                      </a:r>
                      <a:r>
                        <a:rPr lang="ru-RU" sz="1200" dirty="0" err="1">
                          <a:effectLst/>
                        </a:rPr>
                        <a:t>едагог</a:t>
                      </a:r>
                      <a:r>
                        <a:rPr lang="ru-RU" sz="1200" dirty="0">
                          <a:effectLst/>
                        </a:rPr>
                        <a:t>-исследователь</a:t>
                      </a:r>
                      <a:r>
                        <a:rPr lang="kk-KZ" sz="1200" dirty="0">
                          <a:effectLst/>
                        </a:rPr>
                        <a:t>, п</a:t>
                      </a:r>
                      <a:r>
                        <a:rPr lang="ru-RU" sz="1200" dirty="0" err="1">
                          <a:effectLst/>
                        </a:rPr>
                        <a:t>едагог</a:t>
                      </a:r>
                      <a:r>
                        <a:rPr lang="ru-RU" sz="1200" dirty="0">
                          <a:effectLst/>
                        </a:rPr>
                        <a:t> -эксперт</a:t>
                      </a:r>
                      <a:r>
                        <a:rPr lang="kk-KZ" sz="1200" dirty="0">
                          <a:effectLst/>
                        </a:rPr>
                        <a:t>, п</a:t>
                      </a:r>
                      <a:r>
                        <a:rPr lang="ru-RU" sz="1200" dirty="0" err="1">
                          <a:effectLst/>
                        </a:rPr>
                        <a:t>едагог</a:t>
                      </a:r>
                      <a:r>
                        <a:rPr lang="ru-RU" sz="1200" dirty="0">
                          <a:effectLst/>
                        </a:rPr>
                        <a:t>-модератор</a:t>
                      </a:r>
                      <a:r>
                        <a:rPr lang="kk-KZ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4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Доля спеицалистов, привлеченных с производства от общего количества преподавателей специальных дисциплин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10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Охват высокоскоростным интернетом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98" marR="38098" marT="705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23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CA22D-DDC8-EAAA-CE3A-7A7F3019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4E6431-4928-FBC2-D8D9-1C4DBBD2D736}"/>
              </a:ext>
            </a:extLst>
          </p:cNvPr>
          <p:cNvSpPr/>
          <p:nvPr/>
        </p:nvSpPr>
        <p:spPr>
          <a:xfrm>
            <a:off x="0" y="127091"/>
            <a:ext cx="620357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КГП на ПХВ «Павлодарский колледж сервиса и питания»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3132B-2182-6813-8F4E-D3A4EF6631E3}"/>
              </a:ext>
            </a:extLst>
          </p:cNvPr>
          <p:cNvSpPr txBox="1"/>
          <p:nvPr/>
        </p:nvSpPr>
        <p:spPr>
          <a:xfrm>
            <a:off x="168662" y="1999370"/>
            <a:ext cx="87054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Цель программы: </a:t>
            </a:r>
            <a:r>
              <a:rPr lang="ru-RU" sz="1600" b="1" dirty="0">
                <a:solidFill>
                  <a:srgbClr val="002060"/>
                </a:solidFill>
              </a:rPr>
              <a:t>создание условий для того, чтобы не только поднимать уровень профессиональной образованности выпускника колледжа, но и создать атмосферу которая будет способствовать формированию высоконравственной и всесторонне развитой личности обладающей ключевыми компетенциями выпускника, способного реализовать творческий потенциал в динамичных социально-экономических условиях, как в собственных жизненных интересах, так и в интересах казахстанского общества.</a:t>
            </a:r>
            <a:endParaRPr lang="ru-RU" sz="1600" b="1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32184-A5AD-CA92-2B8E-7D31539D3857}"/>
              </a:ext>
            </a:extLst>
          </p:cNvPr>
          <p:cNvSpPr txBox="1"/>
          <p:nvPr/>
        </p:nvSpPr>
        <p:spPr>
          <a:xfrm>
            <a:off x="168662" y="3569864"/>
            <a:ext cx="88830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      Задачи программы: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Обеспечить высокий статус профессии педагога, модернизировать педагогическое образование.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Обеспечить престиж специальностей: организация питания, организация обслуживания в сфере питания, гостиничный бизнес, туризм.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Обеспечить безопасную и комфортную среду обучения.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Внедрить обновленную систему оценки качества обучающихся, педагогов на основе лучших практик.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Обеспечить преемственность и непрерывность обучения, профессиональной подготовки в соответствии с потребностями экономики и региональными особенностями.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</a:rPr>
              <a:t>Обеспечить интеллектуальное, духовно-нравственное и физическое развитие обучающихся.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662" y="1065217"/>
            <a:ext cx="8705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Миссия: </a:t>
            </a:r>
            <a:r>
              <a:rPr lang="ru-RU" sz="1600" b="1" dirty="0">
                <a:solidFill>
                  <a:srgbClr val="002060"/>
                </a:solidFill>
              </a:rPr>
              <a:t>стремление колледжа стать лидером в системе технического и профессионального образования, обеспечивая подготовку специалистов, способных отвечать вызовам современной экономики.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F0F43-1301-A36D-6FD4-8F891EE70658}"/>
              </a:ext>
            </a:extLst>
          </p:cNvPr>
          <p:cNvSpPr txBox="1"/>
          <p:nvPr/>
        </p:nvSpPr>
        <p:spPr>
          <a:xfrm>
            <a:off x="1017257" y="649058"/>
            <a:ext cx="7185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Программа развития колледжа на 2026-2030 года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FDEFA9-C09E-8D48-F3E1-99A35A2CA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73" y="45721"/>
            <a:ext cx="635927" cy="641637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F95A41-E6A3-819D-75FE-C103A3A06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41" y="29382"/>
            <a:ext cx="697974" cy="7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9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29" t="13986" r="40714" b="1321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60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8943"/>
            <a:ext cx="7886700" cy="496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колледжей Павлодарской области за 2025 год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520831"/>
              </p:ext>
            </p:extLst>
          </p:nvPr>
        </p:nvGraphicFramePr>
        <p:xfrm>
          <a:off x="219805" y="615463"/>
          <a:ext cx="8704389" cy="5862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64">
                  <a:extLst>
                    <a:ext uri="{9D8B030D-6E8A-4147-A177-3AD203B41FA5}">
                      <a16:colId xmlns:a16="http://schemas.microsoft.com/office/drawing/2014/main" val="2276152969"/>
                    </a:ext>
                  </a:extLst>
                </a:gridCol>
                <a:gridCol w="1347423">
                  <a:extLst>
                    <a:ext uri="{9D8B030D-6E8A-4147-A177-3AD203B41FA5}">
                      <a16:colId xmlns:a16="http://schemas.microsoft.com/office/drawing/2014/main" val="2184409227"/>
                    </a:ext>
                  </a:extLst>
                </a:gridCol>
                <a:gridCol w="413239">
                  <a:extLst>
                    <a:ext uri="{9D8B030D-6E8A-4147-A177-3AD203B41FA5}">
                      <a16:colId xmlns:a16="http://schemas.microsoft.com/office/drawing/2014/main" val="4191520972"/>
                    </a:ext>
                  </a:extLst>
                </a:gridCol>
                <a:gridCol w="492370">
                  <a:extLst>
                    <a:ext uri="{9D8B030D-6E8A-4147-A177-3AD203B41FA5}">
                      <a16:colId xmlns:a16="http://schemas.microsoft.com/office/drawing/2014/main" val="1875446140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val="2700214978"/>
                    </a:ext>
                  </a:extLst>
                </a:gridCol>
                <a:gridCol w="597876">
                  <a:extLst>
                    <a:ext uri="{9D8B030D-6E8A-4147-A177-3AD203B41FA5}">
                      <a16:colId xmlns:a16="http://schemas.microsoft.com/office/drawing/2014/main" val="224715977"/>
                    </a:ext>
                  </a:extLst>
                </a:gridCol>
                <a:gridCol w="517073">
                  <a:extLst>
                    <a:ext uri="{9D8B030D-6E8A-4147-A177-3AD203B41FA5}">
                      <a16:colId xmlns:a16="http://schemas.microsoft.com/office/drawing/2014/main" val="2055645796"/>
                    </a:ext>
                  </a:extLst>
                </a:gridCol>
                <a:gridCol w="397810">
                  <a:extLst>
                    <a:ext uri="{9D8B030D-6E8A-4147-A177-3AD203B41FA5}">
                      <a16:colId xmlns:a16="http://schemas.microsoft.com/office/drawing/2014/main" val="989046973"/>
                    </a:ext>
                  </a:extLst>
                </a:gridCol>
                <a:gridCol w="397810">
                  <a:extLst>
                    <a:ext uri="{9D8B030D-6E8A-4147-A177-3AD203B41FA5}">
                      <a16:colId xmlns:a16="http://schemas.microsoft.com/office/drawing/2014/main" val="3536510691"/>
                    </a:ext>
                  </a:extLst>
                </a:gridCol>
                <a:gridCol w="361090">
                  <a:extLst>
                    <a:ext uri="{9D8B030D-6E8A-4147-A177-3AD203B41FA5}">
                      <a16:colId xmlns:a16="http://schemas.microsoft.com/office/drawing/2014/main" val="446242003"/>
                    </a:ext>
                  </a:extLst>
                </a:gridCol>
                <a:gridCol w="380980">
                  <a:extLst>
                    <a:ext uri="{9D8B030D-6E8A-4147-A177-3AD203B41FA5}">
                      <a16:colId xmlns:a16="http://schemas.microsoft.com/office/drawing/2014/main" val="1876585837"/>
                    </a:ext>
                  </a:extLst>
                </a:gridCol>
                <a:gridCol w="361090">
                  <a:extLst>
                    <a:ext uri="{9D8B030D-6E8A-4147-A177-3AD203B41FA5}">
                      <a16:colId xmlns:a16="http://schemas.microsoft.com/office/drawing/2014/main" val="2410926965"/>
                    </a:ext>
                  </a:extLst>
                </a:gridCol>
                <a:gridCol w="391690">
                  <a:extLst>
                    <a:ext uri="{9D8B030D-6E8A-4147-A177-3AD203B41FA5}">
                      <a16:colId xmlns:a16="http://schemas.microsoft.com/office/drawing/2014/main" val="438297402"/>
                    </a:ext>
                  </a:extLst>
                </a:gridCol>
                <a:gridCol w="342729">
                  <a:extLst>
                    <a:ext uri="{9D8B030D-6E8A-4147-A177-3AD203B41FA5}">
                      <a16:colId xmlns:a16="http://schemas.microsoft.com/office/drawing/2014/main" val="3215141630"/>
                    </a:ext>
                  </a:extLst>
                </a:gridCol>
                <a:gridCol w="727136">
                  <a:extLst>
                    <a:ext uri="{9D8B030D-6E8A-4147-A177-3AD203B41FA5}">
                      <a16:colId xmlns:a16="http://schemas.microsoft.com/office/drawing/2014/main" val="885291672"/>
                    </a:ext>
                  </a:extLst>
                </a:gridCol>
                <a:gridCol w="448408">
                  <a:extLst>
                    <a:ext uri="{9D8B030D-6E8A-4147-A177-3AD203B41FA5}">
                      <a16:colId xmlns:a16="http://schemas.microsoft.com/office/drawing/2014/main" val="54386153"/>
                    </a:ext>
                  </a:extLst>
                </a:gridCol>
                <a:gridCol w="430823">
                  <a:extLst>
                    <a:ext uri="{9D8B030D-6E8A-4147-A177-3AD203B41FA5}">
                      <a16:colId xmlns:a16="http://schemas.microsoft.com/office/drawing/2014/main" val="2823616232"/>
                    </a:ext>
                  </a:extLst>
                </a:gridCol>
                <a:gridCol w="342901">
                  <a:extLst>
                    <a:ext uri="{9D8B030D-6E8A-4147-A177-3AD203B41FA5}">
                      <a16:colId xmlns:a16="http://schemas.microsoft.com/office/drawing/2014/main" val="1378971058"/>
                    </a:ext>
                  </a:extLst>
                </a:gridCol>
              </a:tblGrid>
              <a:tr h="165948"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Сводная таблица  рейтинговых показателей организаций </a:t>
                      </a:r>
                      <a:r>
                        <a:rPr lang="ru-RU" sz="800" b="1" u="none" strike="noStrike" dirty="0" err="1">
                          <a:effectLst/>
                        </a:rPr>
                        <a:t>ТиПО</a:t>
                      </a:r>
                      <a:r>
                        <a:rPr lang="ru-RU" sz="800" b="1" u="none" strike="noStrike" dirty="0">
                          <a:effectLst/>
                        </a:rPr>
                        <a:t> области (на 1 января 2026г.)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extLst>
                  <a:ext uri="{0D108BD9-81ED-4DB2-BD59-A6C34878D82A}">
                    <a16:rowId xmlns:a16="http://schemas.microsoft.com/office/drawing/2014/main" val="79875619"/>
                  </a:ext>
                </a:extLst>
              </a:tr>
              <a:tr h="1038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колледжа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Количество вакансий (единиц)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Контингент (общий)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Контингент обучающихся по государственному заказу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Сохранность контингента обучающегося в рамках гос. заказа (количество отчисленных)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Количество студентов охваченных дуальным обучением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Доля трудоустроенных выпускников (выпуск 2025 г.)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Доля трудоустройства выпускников по специальности (выпуск 2025 г.)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Количество правонарушений совершенных студентами в декабре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Активность публикаций (социальные сети)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Количество жалоб и обращений (Е-өтініш, СМИ и др.)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 Количество публикаций в СМИ по формированию позитивного имиджа системы ТиПО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 Количество отрицательных публикаций в СМИ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Результативность в республиканских конкурсах проф. мастерства (педагоги, студенты)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Коммерциализация (вырученные средства за 1 мес.)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Улучшение МТБ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Итого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1582941320"/>
                  </a:ext>
                </a:extLst>
              </a:tr>
              <a:tr h="21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КГП на ПХВ "Колледж информационных технологий"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 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3334845753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Педагогический высший колледж имени Б.Ахметова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 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4050818753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"Аксуский колледж черной металлургии"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 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1769983529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"Высший колледж электроники и коммуникаций"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405659902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"Павлодарский колледж технического сервиса"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-1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-2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0,5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3162395274"/>
                  </a:ext>
                </a:extLst>
              </a:tr>
              <a:tr h="355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"Аксуский высший многопрофильный колледж им. Ж. Мусы"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-1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69324226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"Павлодарский технологический колледж"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-1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0,5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1442387854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8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КГКП «</a:t>
                      </a:r>
                      <a:r>
                        <a:rPr lang="ru-RU" sz="700" b="1" u="none" strike="noStrike" dirty="0" err="1">
                          <a:effectLst/>
                        </a:rPr>
                        <a:t>Актогайский</a:t>
                      </a:r>
                      <a:r>
                        <a:rPr lang="ru-RU" sz="700" b="1" u="none" strike="noStrike" dirty="0">
                          <a:effectLst/>
                        </a:rPr>
                        <a:t> аграрно-технический колледж»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 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6091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9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КГП на ПХВ "Павлодарский машиностроительный колледж"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-1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61320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10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КГКП "Высший инновационный аграрный колледж "</a:t>
                      </a:r>
                      <a:r>
                        <a:rPr lang="ru-RU" sz="700" b="1" u="none" strike="noStrike" dirty="0" err="1">
                          <a:effectLst/>
                        </a:rPr>
                        <a:t>Ertis</a:t>
                      </a:r>
                      <a:r>
                        <a:rPr lang="ru-RU" sz="700" b="1" u="none" strike="noStrike" dirty="0">
                          <a:effectLst/>
                        </a:rPr>
                        <a:t>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815819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КГКП "Павлодарский химико-механический колледж"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0,5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33975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КГП на ПХВ "Павлодарский колледж сервиса и питания"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-3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2,5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</a:rPr>
                        <a:t>0,5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1,5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17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10148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КГКП "Павлодарский колледж сферы обслуживания"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-1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0,5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0,5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2856571523"/>
                  </a:ext>
                </a:extLst>
              </a:tr>
              <a:tr h="355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>
                          <a:effectLst/>
                        </a:rPr>
                        <a:t>КГКП "Экибастузский горно-технический колледж им. К.Пшенбаева"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 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0,5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261603845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 "Высший колледж цветной металлургии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289582392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16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КГП на ПХВ Экибастузский политехнический колледж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-2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-3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/>
                </a:tc>
                <a:extLst>
                  <a:ext uri="{0D108BD9-81ED-4DB2-BD59-A6C34878D82A}">
                    <a16:rowId xmlns:a16="http://schemas.microsoft.com/office/drawing/2014/main" val="70811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8943"/>
            <a:ext cx="7886700" cy="496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колледжей Павлодарской области за 2025 год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362160"/>
              </p:ext>
            </p:extLst>
          </p:nvPr>
        </p:nvGraphicFramePr>
        <p:xfrm>
          <a:off x="219805" y="615463"/>
          <a:ext cx="8704389" cy="5770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64">
                  <a:extLst>
                    <a:ext uri="{9D8B030D-6E8A-4147-A177-3AD203B41FA5}">
                      <a16:colId xmlns:a16="http://schemas.microsoft.com/office/drawing/2014/main" val="2276152969"/>
                    </a:ext>
                  </a:extLst>
                </a:gridCol>
                <a:gridCol w="1241916">
                  <a:extLst>
                    <a:ext uri="{9D8B030D-6E8A-4147-A177-3AD203B41FA5}">
                      <a16:colId xmlns:a16="http://schemas.microsoft.com/office/drawing/2014/main" val="2184409227"/>
                    </a:ext>
                  </a:extLst>
                </a:gridCol>
                <a:gridCol w="439616">
                  <a:extLst>
                    <a:ext uri="{9D8B030D-6E8A-4147-A177-3AD203B41FA5}">
                      <a16:colId xmlns:a16="http://schemas.microsoft.com/office/drawing/2014/main" val="419152097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75446140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val="2700214978"/>
                    </a:ext>
                  </a:extLst>
                </a:gridCol>
                <a:gridCol w="597876">
                  <a:extLst>
                    <a:ext uri="{9D8B030D-6E8A-4147-A177-3AD203B41FA5}">
                      <a16:colId xmlns:a16="http://schemas.microsoft.com/office/drawing/2014/main" val="224715977"/>
                    </a:ext>
                  </a:extLst>
                </a:gridCol>
                <a:gridCol w="517073">
                  <a:extLst>
                    <a:ext uri="{9D8B030D-6E8A-4147-A177-3AD203B41FA5}">
                      <a16:colId xmlns:a16="http://schemas.microsoft.com/office/drawing/2014/main" val="2055645796"/>
                    </a:ext>
                  </a:extLst>
                </a:gridCol>
                <a:gridCol w="397810">
                  <a:extLst>
                    <a:ext uri="{9D8B030D-6E8A-4147-A177-3AD203B41FA5}">
                      <a16:colId xmlns:a16="http://schemas.microsoft.com/office/drawing/2014/main" val="989046973"/>
                    </a:ext>
                  </a:extLst>
                </a:gridCol>
                <a:gridCol w="397810">
                  <a:extLst>
                    <a:ext uri="{9D8B030D-6E8A-4147-A177-3AD203B41FA5}">
                      <a16:colId xmlns:a16="http://schemas.microsoft.com/office/drawing/2014/main" val="3536510691"/>
                    </a:ext>
                  </a:extLst>
                </a:gridCol>
                <a:gridCol w="361090">
                  <a:extLst>
                    <a:ext uri="{9D8B030D-6E8A-4147-A177-3AD203B41FA5}">
                      <a16:colId xmlns:a16="http://schemas.microsoft.com/office/drawing/2014/main" val="446242003"/>
                    </a:ext>
                  </a:extLst>
                </a:gridCol>
                <a:gridCol w="380980">
                  <a:extLst>
                    <a:ext uri="{9D8B030D-6E8A-4147-A177-3AD203B41FA5}">
                      <a16:colId xmlns:a16="http://schemas.microsoft.com/office/drawing/2014/main" val="1876585837"/>
                    </a:ext>
                  </a:extLst>
                </a:gridCol>
                <a:gridCol w="361090">
                  <a:extLst>
                    <a:ext uri="{9D8B030D-6E8A-4147-A177-3AD203B41FA5}">
                      <a16:colId xmlns:a16="http://schemas.microsoft.com/office/drawing/2014/main" val="2410926965"/>
                    </a:ext>
                  </a:extLst>
                </a:gridCol>
                <a:gridCol w="391690">
                  <a:extLst>
                    <a:ext uri="{9D8B030D-6E8A-4147-A177-3AD203B41FA5}">
                      <a16:colId xmlns:a16="http://schemas.microsoft.com/office/drawing/2014/main" val="438297402"/>
                    </a:ext>
                  </a:extLst>
                </a:gridCol>
                <a:gridCol w="342729">
                  <a:extLst>
                    <a:ext uri="{9D8B030D-6E8A-4147-A177-3AD203B41FA5}">
                      <a16:colId xmlns:a16="http://schemas.microsoft.com/office/drawing/2014/main" val="3215141630"/>
                    </a:ext>
                  </a:extLst>
                </a:gridCol>
                <a:gridCol w="727136">
                  <a:extLst>
                    <a:ext uri="{9D8B030D-6E8A-4147-A177-3AD203B41FA5}">
                      <a16:colId xmlns:a16="http://schemas.microsoft.com/office/drawing/2014/main" val="885291672"/>
                    </a:ext>
                  </a:extLst>
                </a:gridCol>
                <a:gridCol w="448408">
                  <a:extLst>
                    <a:ext uri="{9D8B030D-6E8A-4147-A177-3AD203B41FA5}">
                      <a16:colId xmlns:a16="http://schemas.microsoft.com/office/drawing/2014/main" val="54386153"/>
                    </a:ext>
                  </a:extLst>
                </a:gridCol>
                <a:gridCol w="430823">
                  <a:extLst>
                    <a:ext uri="{9D8B030D-6E8A-4147-A177-3AD203B41FA5}">
                      <a16:colId xmlns:a16="http://schemas.microsoft.com/office/drawing/2014/main" val="2823616232"/>
                    </a:ext>
                  </a:extLst>
                </a:gridCol>
                <a:gridCol w="342901">
                  <a:extLst>
                    <a:ext uri="{9D8B030D-6E8A-4147-A177-3AD203B41FA5}">
                      <a16:colId xmlns:a16="http://schemas.microsoft.com/office/drawing/2014/main" val="1378971058"/>
                    </a:ext>
                  </a:extLst>
                </a:gridCol>
              </a:tblGrid>
              <a:tr h="165948"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Сводная таблица  рейтинговых показателей организаций </a:t>
                      </a:r>
                      <a:r>
                        <a:rPr lang="ru-RU" sz="800" b="1" u="none" strike="noStrike" dirty="0" err="1">
                          <a:effectLst/>
                        </a:rPr>
                        <a:t>ТиПО</a:t>
                      </a:r>
                      <a:r>
                        <a:rPr lang="ru-RU" sz="800" b="1" u="none" strike="noStrike" dirty="0">
                          <a:effectLst/>
                        </a:rPr>
                        <a:t> области (на 1 января 2026г.)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75619"/>
                  </a:ext>
                </a:extLst>
              </a:tr>
              <a:tr h="1038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колледжа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Количество вакансий (единиц)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Контингент (общий)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Контингент обучающихся по государственному заказу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Сохранность контингента обучающегося в рамках гос. заказа (количество отчисленных)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Количество студентов охваченных дуальным обучением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Доля трудоустроенных выпускников (выпуск 2025 г.)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Доля трудоустройства выпускников по специальности (выпуск 2025 г.)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Количество правонарушений совершенных студентами в декабре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Активность публикаций (социальные сети)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Количество жалоб и обращений (Е-өтініш, СМИ и др.)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 Количество публикаций в СМИ по формированию позитивного имиджа системы ТиПО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 Количество отрицательных публикаций в СМИ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Результативность в республиканских конкурсах проф. мастерства (педагоги, студенты)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Коммерциализация (вырученные средства за 1 мес.)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Улучшение МТБ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Итого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7" marR="3487" marT="348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41320"/>
                  </a:ext>
                </a:extLst>
              </a:tr>
              <a:tr h="21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КГП на ПХВ "Павлодарский монтажный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845753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"Аграрно-технический колледж района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Тереңкөл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18753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"Экибастузский медицинский колледж"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983529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КГП на ПХВ "Павлодарский медицинский высший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9902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"Иртышский аграрно - технический колледж"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95274"/>
                  </a:ext>
                </a:extLst>
              </a:tr>
              <a:tr h="355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 "Железинский аграрно-технический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4226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"Щербактинский аграрно -технический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87854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ГУ "Комплекс "Музыкальный колледж - музыкальная школа-интернат для одаренных детей"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6091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"Успенский аграрно-технический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61320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"Баянаульский многопрофильный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815819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КГУ «Специализированная школа-интернат-колледж олимпийского резерва»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339751"/>
                  </a:ext>
                </a:extLst>
              </a:tr>
              <a:tr h="23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КГКП "Технический колледж"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10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033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8" b="24559"/>
          <a:stretch/>
        </p:blipFill>
        <p:spPr>
          <a:xfrm>
            <a:off x="1828801" y="0"/>
            <a:ext cx="5662246" cy="6755267"/>
          </a:xfrm>
        </p:spPr>
      </p:pic>
    </p:spTree>
    <p:extLst>
      <p:ext uri="{BB962C8B-B14F-4D97-AF65-F5344CB8AC3E}">
        <p14:creationId xmlns:p14="http://schemas.microsoft.com/office/powerpoint/2010/main" val="2707042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974" y="116540"/>
            <a:ext cx="7306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РЕШЕНИЕ Педагогического совета от 02.02.2026 года: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4423" y="711660"/>
            <a:ext cx="7906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Подготовить к открытию на 01.03.2026 года Центр компетенций 5 мастеров п/о, 7 преподавателей </a:t>
            </a:r>
            <a:r>
              <a:rPr lang="ru-RU" dirty="0" err="1" smtClean="0"/>
              <a:t>спецпредметов</a:t>
            </a:r>
            <a:r>
              <a:rPr lang="ru-RU" dirty="0"/>
              <a:t> </a:t>
            </a:r>
            <a:r>
              <a:rPr lang="ru-RU" dirty="0" smtClean="0"/>
              <a:t>под руководством </a:t>
            </a:r>
            <a:r>
              <a:rPr lang="ru-RU" dirty="0" err="1" smtClean="0"/>
              <a:t>ЗамУПР</a:t>
            </a:r>
            <a:r>
              <a:rPr lang="ru-RU" dirty="0" smtClean="0"/>
              <a:t> и </a:t>
            </a:r>
            <a:r>
              <a:rPr lang="ru-RU" dirty="0" err="1" smtClean="0"/>
              <a:t>замАХЧ</a:t>
            </a: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Согласно критериям рейтинга колледжей за 2025 год – </a:t>
            </a:r>
            <a:r>
              <a:rPr lang="ru-RU" dirty="0"/>
              <a:t>8</a:t>
            </a:r>
            <a:r>
              <a:rPr lang="ru-RU" dirty="0" smtClean="0"/>
              <a:t>/12 место </a:t>
            </a:r>
            <a:r>
              <a:rPr lang="ru-RU" dirty="0" err="1" smtClean="0"/>
              <a:t>ПКСиП</a:t>
            </a:r>
            <a:r>
              <a:rPr lang="ru-RU" dirty="0" smtClean="0"/>
              <a:t> 17 баллов, подняться до 3(8 баллов) - 5 места(5 баллов) до 29.03.2026 года.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/>
              <a:t>замУР</a:t>
            </a:r>
            <a:r>
              <a:rPr lang="ru-RU" dirty="0" smtClean="0"/>
              <a:t>, </a:t>
            </a:r>
            <a:r>
              <a:rPr lang="ru-RU" dirty="0" err="1" smtClean="0"/>
              <a:t>замУПР</a:t>
            </a:r>
            <a:r>
              <a:rPr lang="ru-RU" dirty="0" smtClean="0"/>
              <a:t>, </a:t>
            </a:r>
            <a:r>
              <a:rPr lang="ru-RU" dirty="0" err="1" smtClean="0"/>
              <a:t>замИТ</a:t>
            </a:r>
            <a:r>
              <a:rPr lang="ru-RU" dirty="0" smtClean="0"/>
              <a:t>, </a:t>
            </a:r>
            <a:r>
              <a:rPr lang="ru-RU" dirty="0" err="1" smtClean="0"/>
              <a:t>замВР</a:t>
            </a:r>
            <a:r>
              <a:rPr lang="ru-RU" dirty="0" smtClean="0"/>
              <a:t> с коллективом подготовиться к получению новых образовательных лицензий через Департамент по контролю в сфере образования в кратчайшие сроки.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/>
              <a:t>ЗамВР</a:t>
            </a:r>
            <a:r>
              <a:rPr lang="ru-RU" dirty="0" smtClean="0"/>
              <a:t> </a:t>
            </a:r>
            <a:r>
              <a:rPr lang="ru-RU" dirty="0" err="1" smtClean="0"/>
              <a:t>Шотаевой</a:t>
            </a:r>
            <a:r>
              <a:rPr lang="ru-RU" dirty="0" smtClean="0"/>
              <a:t> Н.К. организовать открытие филиала Павлодарского Дома географии в </a:t>
            </a:r>
            <a:r>
              <a:rPr lang="ru-RU" dirty="0" err="1" smtClean="0"/>
              <a:t>ПКСиП</a:t>
            </a:r>
            <a:r>
              <a:rPr lang="ru-RU" dirty="0" smtClean="0"/>
              <a:t> до 28.02.2026 года (с прошлого года не реализовали).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/>
              <a:t>ЗамВР</a:t>
            </a:r>
            <a:r>
              <a:rPr lang="ru-RU" dirty="0" smtClean="0"/>
              <a:t> </a:t>
            </a:r>
            <a:r>
              <a:rPr lang="ru-RU" dirty="0" err="1" smtClean="0"/>
              <a:t>Шотаевой</a:t>
            </a:r>
            <a:r>
              <a:rPr lang="ru-RU" dirty="0" smtClean="0"/>
              <a:t> Н.В. восстановить проведение: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ежемесячных линеек – приложив план линеек на 2 семестр в план работы </a:t>
            </a:r>
            <a:r>
              <a:rPr lang="ru-RU" dirty="0" err="1" smtClean="0"/>
              <a:t>ПКСиП</a:t>
            </a:r>
            <a:r>
              <a:rPr lang="ru-RU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Советов матерей 2 раза в год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Советов отцов 2 раза в год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Посещение музеев и театров каждой группой 2 раза в год. </a:t>
            </a:r>
          </a:p>
          <a:p>
            <a:pPr algn="just"/>
            <a:r>
              <a:rPr lang="ru-RU" dirty="0" smtClean="0"/>
              <a:t>6. Библиотекарю Архиповой М.А. ежегодно проводить мероприятия и выставки книг и публикаций в СМИ по юбилейным датам известных </a:t>
            </a:r>
            <a:r>
              <a:rPr lang="ru-RU" dirty="0" err="1" smtClean="0"/>
              <a:t>Казахстанцев</a:t>
            </a:r>
            <a:r>
              <a:rPr lang="ru-RU" dirty="0" smtClean="0"/>
              <a:t> (список приложен руководителем </a:t>
            </a:r>
            <a:r>
              <a:rPr lang="ru-RU" dirty="0" err="1" smtClean="0"/>
              <a:t>Шугабаевой</a:t>
            </a:r>
            <a:r>
              <a:rPr lang="ru-RU" dirty="0" smtClean="0"/>
              <a:t> Г.Е., как и в 2025 году).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9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781" y="144670"/>
            <a:ext cx="7886700" cy="7209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Анализ текущей ситуации: реализация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перспективного плана развития на 2020-2025гг</a:t>
            </a:r>
          </a:p>
        </p:txBody>
      </p: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239382" y="1049393"/>
            <a:ext cx="3802455" cy="5393292"/>
            <a:chOff x="1792" y="1589"/>
            <a:chExt cx="3200" cy="2539"/>
          </a:xfrm>
        </p:grpSpPr>
        <p:sp>
          <p:nvSpPr>
            <p:cNvPr id="28" name="Line 24"/>
            <p:cNvSpPr>
              <a:spLocks noChangeShapeType="1"/>
            </p:cNvSpPr>
            <p:nvPr/>
          </p:nvSpPr>
          <p:spPr bwMode="gray">
            <a:xfrm>
              <a:off x="3264" y="4125"/>
              <a:ext cx="1168" cy="1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gray">
            <a:xfrm>
              <a:off x="3264" y="3614"/>
              <a:ext cx="1507" cy="1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4428" y="3349"/>
              <a:ext cx="564" cy="778"/>
            </a:xfrm>
            <a:custGeom>
              <a:avLst/>
              <a:gdLst>
                <a:gd name="T0" fmla="*/ 399 w 847"/>
                <a:gd name="T1" fmla="*/ 1078 h 1079"/>
                <a:gd name="T2" fmla="*/ 0 w 847"/>
                <a:gd name="T3" fmla="*/ 459 h 1079"/>
                <a:gd name="T4" fmla="*/ 374 w 847"/>
                <a:gd name="T5" fmla="*/ 0 h 1079"/>
                <a:gd name="T6" fmla="*/ 846 w 847"/>
                <a:gd name="T7" fmla="*/ 536 h 1079"/>
                <a:gd name="T8" fmla="*/ 399 w 847"/>
                <a:gd name="T9" fmla="*/ 1078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7" h="1079">
                  <a:moveTo>
                    <a:pt x="399" y="1078"/>
                  </a:moveTo>
                  <a:lnTo>
                    <a:pt x="0" y="459"/>
                  </a:lnTo>
                  <a:lnTo>
                    <a:pt x="374" y="0"/>
                  </a:lnTo>
                  <a:lnTo>
                    <a:pt x="846" y="536"/>
                  </a:lnTo>
                  <a:lnTo>
                    <a:pt x="399" y="1078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gray">
            <a:xfrm>
              <a:off x="2048" y="3349"/>
              <a:ext cx="2629" cy="331"/>
            </a:xfrm>
            <a:custGeom>
              <a:avLst/>
              <a:gdLst>
                <a:gd name="T0" fmla="*/ 0 w 3947"/>
                <a:gd name="T1" fmla="*/ 459 h 460"/>
                <a:gd name="T2" fmla="*/ 3573 w 3947"/>
                <a:gd name="T3" fmla="*/ 459 h 460"/>
                <a:gd name="T4" fmla="*/ 3946 w 3947"/>
                <a:gd name="T5" fmla="*/ 0 h 460"/>
                <a:gd name="T6" fmla="*/ 505 w 3947"/>
                <a:gd name="T7" fmla="*/ 0 h 460"/>
                <a:gd name="T8" fmla="*/ 0 w 3947"/>
                <a:gd name="T9" fmla="*/ 459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7" h="460">
                  <a:moveTo>
                    <a:pt x="0" y="459"/>
                  </a:moveTo>
                  <a:lnTo>
                    <a:pt x="3573" y="459"/>
                  </a:lnTo>
                  <a:lnTo>
                    <a:pt x="3946" y="0"/>
                  </a:lnTo>
                  <a:lnTo>
                    <a:pt x="505" y="0"/>
                  </a:lnTo>
                  <a:lnTo>
                    <a:pt x="0" y="459"/>
                  </a:lnTo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gray">
            <a:xfrm>
              <a:off x="1792" y="3679"/>
              <a:ext cx="2903" cy="449"/>
            </a:xfrm>
            <a:custGeom>
              <a:avLst/>
              <a:gdLst>
                <a:gd name="T0" fmla="*/ 383 w 4357"/>
                <a:gd name="T1" fmla="*/ 0 h 623"/>
                <a:gd name="T2" fmla="*/ 3954 w 4357"/>
                <a:gd name="T3" fmla="*/ 0 h 623"/>
                <a:gd name="T4" fmla="*/ 4356 w 4357"/>
                <a:gd name="T5" fmla="*/ 622 h 623"/>
                <a:gd name="T6" fmla="*/ 0 w 4357"/>
                <a:gd name="T7" fmla="*/ 622 h 623"/>
                <a:gd name="T8" fmla="*/ 383 w 4357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7" h="623">
                  <a:moveTo>
                    <a:pt x="383" y="0"/>
                  </a:moveTo>
                  <a:lnTo>
                    <a:pt x="3954" y="0"/>
                  </a:lnTo>
                  <a:lnTo>
                    <a:pt x="4356" y="622"/>
                  </a:lnTo>
                  <a:lnTo>
                    <a:pt x="0" y="622"/>
                  </a:lnTo>
                  <a:lnTo>
                    <a:pt x="383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6666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gray">
            <a:xfrm>
              <a:off x="4133" y="2908"/>
              <a:ext cx="499" cy="705"/>
            </a:xfrm>
            <a:custGeom>
              <a:avLst/>
              <a:gdLst>
                <a:gd name="T0" fmla="*/ 382 w 749"/>
                <a:gd name="T1" fmla="*/ 976 h 977"/>
                <a:gd name="T2" fmla="*/ 0 w 749"/>
                <a:gd name="T3" fmla="*/ 342 h 977"/>
                <a:gd name="T4" fmla="*/ 280 w 749"/>
                <a:gd name="T5" fmla="*/ 0 h 977"/>
                <a:gd name="T6" fmla="*/ 748 w 749"/>
                <a:gd name="T7" fmla="*/ 538 h 977"/>
                <a:gd name="T8" fmla="*/ 382 w 749"/>
                <a:gd name="T9" fmla="*/ 976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72941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gray">
            <a:xfrm>
              <a:off x="2347" y="2908"/>
              <a:ext cx="1975" cy="248"/>
            </a:xfrm>
            <a:custGeom>
              <a:avLst/>
              <a:gdLst>
                <a:gd name="T0" fmla="*/ 0 w 2964"/>
                <a:gd name="T1" fmla="*/ 343 h 344"/>
                <a:gd name="T2" fmla="*/ 2684 w 2964"/>
                <a:gd name="T3" fmla="*/ 343 h 344"/>
                <a:gd name="T4" fmla="*/ 2963 w 2964"/>
                <a:gd name="T5" fmla="*/ 0 h 344"/>
                <a:gd name="T6" fmla="*/ 531 w 2964"/>
                <a:gd name="T7" fmla="*/ 1 h 344"/>
                <a:gd name="T8" fmla="*/ 0 w 2964"/>
                <a:gd name="T9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431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gray">
            <a:xfrm>
              <a:off x="2097" y="3156"/>
              <a:ext cx="2293" cy="457"/>
            </a:xfrm>
            <a:custGeom>
              <a:avLst/>
              <a:gdLst>
                <a:gd name="T0" fmla="*/ 0 w 3443"/>
                <a:gd name="T1" fmla="*/ 633 h 634"/>
                <a:gd name="T2" fmla="*/ 3442 w 3443"/>
                <a:gd name="T3" fmla="*/ 633 h 634"/>
                <a:gd name="T4" fmla="*/ 3060 w 3443"/>
                <a:gd name="T5" fmla="*/ 0 h 634"/>
                <a:gd name="T6" fmla="*/ 377 w 3443"/>
                <a:gd name="T7" fmla="*/ 0 h 634"/>
                <a:gd name="T8" fmla="*/ 0 w 3443"/>
                <a:gd name="T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tint val="47451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gray">
            <a:xfrm>
              <a:off x="3838" y="2472"/>
              <a:ext cx="437" cy="613"/>
            </a:xfrm>
            <a:custGeom>
              <a:avLst/>
              <a:gdLst>
                <a:gd name="T0" fmla="*/ 0 w 655"/>
                <a:gd name="T1" fmla="*/ 230 h 849"/>
                <a:gd name="T2" fmla="*/ 387 w 655"/>
                <a:gd name="T3" fmla="*/ 848 h 849"/>
                <a:gd name="T4" fmla="*/ 654 w 655"/>
                <a:gd name="T5" fmla="*/ 531 h 849"/>
                <a:gd name="T6" fmla="*/ 188 w 655"/>
                <a:gd name="T7" fmla="*/ 0 h 849"/>
                <a:gd name="T8" fmla="*/ 0 w 655"/>
                <a:gd name="T9" fmla="*/ 23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72941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gray">
            <a:xfrm>
              <a:off x="2644" y="2472"/>
              <a:ext cx="1319" cy="166"/>
            </a:xfrm>
            <a:custGeom>
              <a:avLst/>
              <a:gdLst>
                <a:gd name="T0" fmla="*/ 0 w 1980"/>
                <a:gd name="T1" fmla="*/ 228 h 229"/>
                <a:gd name="T2" fmla="*/ 1791 w 1980"/>
                <a:gd name="T3" fmla="*/ 228 h 229"/>
                <a:gd name="T4" fmla="*/ 1979 w 1980"/>
                <a:gd name="T5" fmla="*/ 0 h 229"/>
                <a:gd name="T6" fmla="*/ 500 w 1980"/>
                <a:gd name="T7" fmla="*/ 0 h 229"/>
                <a:gd name="T8" fmla="*/ 0 w 1980"/>
                <a:gd name="T9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745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gray">
            <a:xfrm>
              <a:off x="2390" y="2637"/>
              <a:ext cx="1706" cy="448"/>
            </a:xfrm>
            <a:custGeom>
              <a:avLst/>
              <a:gdLst>
                <a:gd name="T0" fmla="*/ 0 w 2561"/>
                <a:gd name="T1" fmla="*/ 620 h 621"/>
                <a:gd name="T2" fmla="*/ 2560 w 2561"/>
                <a:gd name="T3" fmla="*/ 620 h 621"/>
                <a:gd name="T4" fmla="*/ 2172 w 2561"/>
                <a:gd name="T5" fmla="*/ 0 h 621"/>
                <a:gd name="T6" fmla="*/ 382 w 2561"/>
                <a:gd name="T7" fmla="*/ 0 h 621"/>
                <a:gd name="T8" fmla="*/ 0 w 2561"/>
                <a:gd name="T9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gray">
            <a:xfrm>
              <a:off x="3540" y="2030"/>
              <a:ext cx="376" cy="533"/>
            </a:xfrm>
            <a:custGeom>
              <a:avLst/>
              <a:gdLst>
                <a:gd name="T0" fmla="*/ 385 w 564"/>
                <a:gd name="T1" fmla="*/ 737 h 738"/>
                <a:gd name="T2" fmla="*/ 563 w 564"/>
                <a:gd name="T3" fmla="*/ 527 h 738"/>
                <a:gd name="T4" fmla="*/ 97 w 564"/>
                <a:gd name="T5" fmla="*/ 0 h 738"/>
                <a:gd name="T6" fmla="*/ 0 w 564"/>
                <a:gd name="T7" fmla="*/ 111 h 738"/>
                <a:gd name="T8" fmla="*/ 385 w 564"/>
                <a:gd name="T9" fmla="*/ 73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gray">
            <a:xfrm>
              <a:off x="2946" y="2030"/>
              <a:ext cx="658" cy="80"/>
            </a:xfrm>
            <a:custGeom>
              <a:avLst/>
              <a:gdLst>
                <a:gd name="T0" fmla="*/ 0 w 987"/>
                <a:gd name="T1" fmla="*/ 109 h 110"/>
                <a:gd name="T2" fmla="*/ 889 w 987"/>
                <a:gd name="T3" fmla="*/ 109 h 110"/>
                <a:gd name="T4" fmla="*/ 986 w 987"/>
                <a:gd name="T5" fmla="*/ 0 h 110"/>
                <a:gd name="T6" fmla="*/ 308 w 987"/>
                <a:gd name="T7" fmla="*/ 0 h 110"/>
                <a:gd name="T8" fmla="*/ 0 w 987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gray">
            <a:xfrm>
              <a:off x="2687" y="2109"/>
              <a:ext cx="1111" cy="454"/>
            </a:xfrm>
            <a:custGeom>
              <a:avLst/>
              <a:gdLst>
                <a:gd name="T0" fmla="*/ 0 w 1669"/>
                <a:gd name="T1" fmla="*/ 628 h 629"/>
                <a:gd name="T2" fmla="*/ 1668 w 1669"/>
                <a:gd name="T3" fmla="*/ 628 h 629"/>
                <a:gd name="T4" fmla="*/ 1281 w 1669"/>
                <a:gd name="T5" fmla="*/ 0 h 629"/>
                <a:gd name="T6" fmla="*/ 388 w 1669"/>
                <a:gd name="T7" fmla="*/ 0 h 629"/>
                <a:gd name="T8" fmla="*/ 0 w 1669"/>
                <a:gd name="T9" fmla="*/ 62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tint val="5019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gray">
            <a:xfrm>
              <a:off x="3240" y="1589"/>
              <a:ext cx="318" cy="451"/>
            </a:xfrm>
            <a:custGeom>
              <a:avLst/>
              <a:gdLst>
                <a:gd name="T0" fmla="*/ 387 w 477"/>
                <a:gd name="T1" fmla="*/ 624 h 625"/>
                <a:gd name="T2" fmla="*/ 476 w 477"/>
                <a:gd name="T3" fmla="*/ 527 h 625"/>
                <a:gd name="T4" fmla="*/ 0 w 477"/>
                <a:gd name="T5" fmla="*/ 0 h 625"/>
                <a:gd name="T6" fmla="*/ 387 w 477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gray">
            <a:xfrm>
              <a:off x="2982" y="1589"/>
              <a:ext cx="516" cy="451"/>
            </a:xfrm>
            <a:custGeom>
              <a:avLst/>
              <a:gdLst>
                <a:gd name="T0" fmla="*/ 0 w 773"/>
                <a:gd name="T1" fmla="*/ 624 h 625"/>
                <a:gd name="T2" fmla="*/ 772 w 773"/>
                <a:gd name="T3" fmla="*/ 624 h 625"/>
                <a:gd name="T4" fmla="*/ 387 w 773"/>
                <a:gd name="T5" fmla="*/ 0 h 625"/>
                <a:gd name="T6" fmla="*/ 0 w 773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38039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-112184" y="6101840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2021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0676" y="4913096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2022</a:t>
            </a:r>
            <a:endParaRPr lang="ru-RU" sz="2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91132" y="380971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2023</a:t>
            </a:r>
            <a:endParaRPr lang="ru-RU" sz="24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605022" y="2694211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2024</a:t>
            </a:r>
            <a:endParaRPr lang="ru-RU" sz="24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008337" y="1524491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2025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29536" y="1205229"/>
            <a:ext cx="23865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Капитальный ремонт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корпуса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256509" y="890699"/>
            <a:ext cx="47548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Реализовано: 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</a:rPr>
              <a:t>Ноябрь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2025 года –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окончание ремонта 2 корпуса.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Открыты профильные классы в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школах № 11, 41, УПК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57136" y="5519355"/>
            <a:ext cx="260571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Получение лицензии по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специальности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«Гостиничный бизнес»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041837" y="5609398"/>
            <a:ext cx="51343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Реализовано: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с 2022 года по новой специальности «Гостиничный бизнес» осуществлен набор 45 студентов, из них 30 выпущено и 15 обучаются.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</a:rPr>
              <a:t>Открыт «Совет Матерей»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624427" y="2178021"/>
            <a:ext cx="270544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Проведение научно-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практической конференции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377403" y="2132036"/>
            <a:ext cx="47050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  Реализовано: </a:t>
            </a:r>
            <a:r>
              <a:rPr lang="ru-RU" sz="1400" b="1" dirty="0">
                <a:solidFill>
                  <a:srgbClr val="002060"/>
                </a:solidFill>
              </a:rPr>
              <a:t>4 ноября 2025 года проведена международная научно-практическая конференция совместно с НАО «</a:t>
            </a:r>
            <a:r>
              <a:rPr lang="ru-RU" sz="1400" b="1" dirty="0" err="1">
                <a:solidFill>
                  <a:srgbClr val="002060"/>
                </a:solidFill>
              </a:rPr>
              <a:t>Торайгыров</a:t>
            </a:r>
            <a:r>
              <a:rPr lang="ru-RU" sz="1400" b="1" dirty="0">
                <a:solidFill>
                  <a:srgbClr val="002060"/>
                </a:solidFill>
              </a:rPr>
              <a:t> университет».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</a:rPr>
              <a:t>Открыт профильный лагерь.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</a:rPr>
              <a:t>Реализован проект «Агитбригада «</a:t>
            </a:r>
            <a:r>
              <a:rPr lang="ru-RU" sz="1400" b="1" dirty="0" err="1">
                <a:solidFill>
                  <a:srgbClr val="002060"/>
                </a:solidFill>
              </a:rPr>
              <a:t>Жас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аспазшы</a:t>
            </a:r>
            <a:r>
              <a:rPr lang="ru-RU" sz="14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85139" y="4401692"/>
            <a:ext cx="270544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Реализация бизнес проекта </a:t>
            </a:r>
            <a:endParaRPr lang="en-US" b="1" dirty="0"/>
          </a:p>
          <a:p>
            <a:pPr algn="ctr"/>
            <a:r>
              <a:rPr lang="ru-RU" b="1" dirty="0"/>
              <a:t>«Магия </a:t>
            </a:r>
            <a:r>
              <a:rPr lang="en-US" b="1" dirty="0"/>
              <a:t>kitchen</a:t>
            </a:r>
            <a:r>
              <a:rPr lang="ru-RU" b="1" dirty="0"/>
              <a:t>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256509" y="3477392"/>
            <a:ext cx="4735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Реализовано: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Регулярно проводятся мастер-классы по поварскому, кондитерскому делу, ресторанному и гостиничному сервису.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266723" y="3308099"/>
            <a:ext cx="285823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Проведение мастер-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классов и курсов на коммерческой основе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103110" y="4418054"/>
            <a:ext cx="49082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Реализовано:</a:t>
            </a:r>
            <a:r>
              <a:rPr lang="en-US" sz="1400" b="1" dirty="0">
                <a:solidFill>
                  <a:srgbClr val="0070C0"/>
                </a:solidFill>
              </a:rPr>
              <a:t>  </a:t>
            </a:r>
            <a:r>
              <a:rPr lang="ru-RU" sz="1400" b="1" dirty="0">
                <a:solidFill>
                  <a:srgbClr val="002060"/>
                </a:solidFill>
              </a:rPr>
              <a:t>На базе кафе «</a:t>
            </a:r>
            <a:r>
              <a:rPr lang="ru-RU" sz="1400" b="1" dirty="0" err="1">
                <a:solidFill>
                  <a:srgbClr val="002060"/>
                </a:solidFill>
              </a:rPr>
              <a:t>Пятнашка</a:t>
            </a:r>
            <a:r>
              <a:rPr lang="ru-RU" sz="1400" b="1" dirty="0">
                <a:solidFill>
                  <a:srgbClr val="002060"/>
                </a:solidFill>
              </a:rPr>
              <a:t>»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осуществляется реализация буфетной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продукции, горячее питание и выездные </a:t>
            </a:r>
            <a:r>
              <a:rPr lang="ru-RU" sz="1400" b="1" dirty="0" err="1">
                <a:solidFill>
                  <a:srgbClr val="002060"/>
                </a:solidFill>
              </a:rPr>
              <a:t>кейтеринги</a:t>
            </a:r>
            <a:r>
              <a:rPr lang="ru-RU" sz="1400" b="1" dirty="0">
                <a:solidFill>
                  <a:srgbClr val="002060"/>
                </a:solidFill>
              </a:rPr>
              <a:t>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2060"/>
                </a:solidFill>
              </a:rPr>
              <a:t>Открыт «Совет отцов»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155500" y="2090121"/>
            <a:ext cx="955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216007" y="3362381"/>
            <a:ext cx="955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216007" y="4298565"/>
            <a:ext cx="955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131495" y="5488928"/>
            <a:ext cx="955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70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2602" y="-76050"/>
            <a:ext cx="7958137" cy="57247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Кадровый состав колледжа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26841"/>
              </p:ext>
            </p:extLst>
          </p:nvPr>
        </p:nvGraphicFramePr>
        <p:xfrm>
          <a:off x="115479" y="5453760"/>
          <a:ext cx="4045664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</a:t>
                      </a:r>
                      <a:r>
                        <a:rPr lang="ru-RU" sz="1400" baseline="0" dirty="0"/>
                        <a:t> 3-х лет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</a:t>
                      </a:r>
                      <a:r>
                        <a:rPr lang="ru-RU" sz="1400" baseline="0" dirty="0"/>
                        <a:t> 3 до 15 лет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16 до 25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Свыше 25 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97960" y="5068281"/>
            <a:ext cx="3820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Педагогический стаж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814082"/>
              </p:ext>
            </p:extLst>
          </p:nvPr>
        </p:nvGraphicFramePr>
        <p:xfrm>
          <a:off x="4401671" y="9608591"/>
          <a:ext cx="4878820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 30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30 до</a:t>
                      </a:r>
                      <a:r>
                        <a:rPr lang="ru-RU" sz="1400" baseline="0" dirty="0"/>
                        <a:t> 50 лет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Свыше 50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Средний возраст педагогического коллектива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39 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34630" y="5079581"/>
            <a:ext cx="3346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Возрастной состав педагогов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17944"/>
              </p:ext>
            </p:extLst>
          </p:nvPr>
        </p:nvGraphicFramePr>
        <p:xfrm>
          <a:off x="115479" y="496423"/>
          <a:ext cx="8894050" cy="2316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9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4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Кадровый</a:t>
                      </a:r>
                      <a:r>
                        <a:rPr lang="ru-RU" sz="1600" baseline="0" dirty="0"/>
                        <a:t> состав в разрезе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03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prstClr val="black"/>
                          </a:solidFill>
                        </a:rPr>
                        <a:t>Всего: </a:t>
                      </a:r>
                      <a:r>
                        <a:rPr lang="ru-RU" sz="1400" b="1" dirty="0">
                          <a:solidFill>
                            <a:prstClr val="black"/>
                          </a:solidFill>
                        </a:rPr>
                        <a:t>66 сотрудников</a:t>
                      </a:r>
                      <a:r>
                        <a:rPr lang="ru-RU" sz="1400" dirty="0">
                          <a:solidFill>
                            <a:prstClr val="black"/>
                          </a:solidFill>
                        </a:rPr>
                        <a:t>, </a:t>
                      </a:r>
                    </a:p>
                    <a:p>
                      <a:pPr algn="l"/>
                      <a:r>
                        <a:rPr lang="ru-RU" sz="1400" b="0" dirty="0">
                          <a:solidFill>
                            <a:prstClr val="black"/>
                          </a:solidFill>
                        </a:rPr>
                        <a:t>из них технический персонал – </a:t>
                      </a:r>
                      <a:r>
                        <a:rPr lang="ru-RU" sz="1400" dirty="0">
                          <a:solidFill>
                            <a:prstClr val="black"/>
                          </a:solidFill>
                        </a:rPr>
                        <a:t>28</a:t>
                      </a:r>
                      <a:r>
                        <a:rPr lang="ru-RU" sz="1400" b="0" dirty="0">
                          <a:solidFill>
                            <a:prstClr val="black"/>
                          </a:solidFill>
                        </a:rPr>
                        <a:t> человек,</a:t>
                      </a:r>
                      <a:r>
                        <a:rPr lang="ru-RU" sz="1400" b="0" baseline="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prstClr val="black"/>
                          </a:solidFill>
                        </a:rPr>
                        <a:t>из них 3 совместителя.</a:t>
                      </a:r>
                      <a:endParaRPr lang="ru-RU" sz="1400" u="sng" dirty="0">
                        <a:solidFill>
                          <a:prstClr val="black"/>
                        </a:solidFill>
                        <a:latin typeface="+mn-lt"/>
                      </a:endParaRPr>
                    </a:p>
                    <a:p>
                      <a:r>
                        <a:rPr lang="ru-RU" sz="1400" b="0" dirty="0">
                          <a:solidFill>
                            <a:prstClr val="black"/>
                          </a:solidFill>
                          <a:latin typeface="+mn-lt"/>
                        </a:rPr>
                        <a:t>Количество педагогических работников – </a:t>
                      </a:r>
                      <a:r>
                        <a:rPr lang="ru-RU" sz="1400" dirty="0">
                          <a:solidFill>
                            <a:prstClr val="black"/>
                          </a:solidFill>
                        </a:rPr>
                        <a:t>3</a:t>
                      </a:r>
                      <a:r>
                        <a:rPr lang="ru-RU" sz="1400" dirty="0">
                          <a:solidFill>
                            <a:prstClr val="black"/>
                          </a:solidFill>
                          <a:latin typeface="+mn-lt"/>
                        </a:rPr>
                        <a:t>8</a:t>
                      </a:r>
                      <a:r>
                        <a:rPr lang="ru-RU" sz="1400" b="0" dirty="0">
                          <a:solidFill>
                            <a:prstClr val="black"/>
                          </a:solidFill>
                          <a:latin typeface="+mn-lt"/>
                        </a:rPr>
                        <a:t>, из них: </a:t>
                      </a:r>
                      <a:endParaRPr lang="ru-RU" sz="1400" b="0" dirty="0">
                        <a:latin typeface="+mn-lt"/>
                      </a:endParaRPr>
                    </a:p>
                    <a:p>
                      <a:pPr lvl="0">
                        <a:tabLst>
                          <a:tab pos="180975" algn="l"/>
                        </a:tabLst>
                      </a:pP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преподавателей общеобразовательных дисциплин – </a:t>
                      </a:r>
                      <a:r>
                        <a:rPr lang="ru-RU" sz="1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400" b="0" dirty="0">
                        <a:latin typeface="+mn-lt"/>
                      </a:endParaRPr>
                    </a:p>
                    <a:p>
                      <a:pPr lvl="0">
                        <a:tabLst>
                          <a:tab pos="180975" algn="l"/>
                        </a:tabLst>
                      </a:pP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преподавателей специальных дисциплин – 12;</a:t>
                      </a:r>
                      <a:endParaRPr lang="ru-RU" sz="1400" b="0" dirty="0">
                        <a:latin typeface="+mn-lt"/>
                      </a:endParaRPr>
                    </a:p>
                    <a:p>
                      <a:pPr lvl="0">
                        <a:tabLst>
                          <a:tab pos="180975" algn="l"/>
                        </a:tabLst>
                      </a:pP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мастера производственного обучения – 4; </a:t>
                      </a:r>
                      <a:endParaRPr lang="ru-RU" sz="1400" b="0" dirty="0">
                        <a:latin typeface="+mn-lt"/>
                      </a:endParaRPr>
                    </a:p>
                    <a:p>
                      <a:pPr lvl="0">
                        <a:tabLst>
                          <a:tab pos="180975" algn="l"/>
                        </a:tabLst>
                      </a:pP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педагогов-совместителей – 7;</a:t>
                      </a:r>
                      <a:endParaRPr lang="ru-RU" sz="1400" b="0" dirty="0">
                        <a:latin typeface="+mn-lt"/>
                      </a:endParaRPr>
                    </a:p>
                    <a:p>
                      <a:pPr lvl="0">
                        <a:tabLst>
                          <a:tab pos="180975" algn="l"/>
                        </a:tabLst>
                      </a:pPr>
                      <a:r>
                        <a:rPr lang="ru-RU" sz="1400" b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декретном отпуске – 2 человека.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Всего </a:t>
                      </a:r>
                      <a:r>
                        <a:rPr lang="ru-RU" sz="1400" b="1" dirty="0"/>
                        <a:t>38 (из них 7 совместителей) </a:t>
                      </a:r>
                      <a:r>
                        <a:rPr lang="ru-RU" sz="1400" dirty="0"/>
                        <a:t>инженерно-педагогических работников : </a:t>
                      </a:r>
                    </a:p>
                    <a:p>
                      <a:r>
                        <a:rPr lang="ru-RU" sz="1400"/>
                        <a:t>Магистров </a:t>
                      </a:r>
                      <a:r>
                        <a:rPr lang="ru-RU" sz="1400" dirty="0"/>
                        <a:t>-</a:t>
                      </a:r>
                      <a:r>
                        <a:rPr lang="ru-RU" sz="1400" baseline="0" dirty="0"/>
                        <a:t>               </a:t>
                      </a:r>
                      <a:r>
                        <a:rPr lang="ru-RU" sz="1400" dirty="0"/>
                        <a:t>            11 (29%)</a:t>
                      </a:r>
                    </a:p>
                    <a:p>
                      <a:r>
                        <a:rPr lang="ru-RU" sz="1400" dirty="0"/>
                        <a:t>первая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 категория —           1 (3%), </a:t>
                      </a:r>
                    </a:p>
                    <a:p>
                      <a:r>
                        <a:rPr lang="ru-RU" sz="1400" dirty="0"/>
                        <a:t>педагог-исследователь — 5 (13%), </a:t>
                      </a:r>
                    </a:p>
                    <a:p>
                      <a:r>
                        <a:rPr lang="ru-RU" sz="1400" dirty="0"/>
                        <a:t>педагог-эксперт —              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6 (16%), </a:t>
                      </a:r>
                    </a:p>
                    <a:p>
                      <a:r>
                        <a:rPr lang="ru-RU" sz="1400" dirty="0"/>
                        <a:t>педагог-модератор —        11 (29%).</a:t>
                      </a:r>
                    </a:p>
                    <a:p>
                      <a:r>
                        <a:rPr lang="ru-RU" sz="1400" dirty="0"/>
                        <a:t>педагог –                                15 (39%)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92126669"/>
              </p:ext>
            </p:extLst>
          </p:nvPr>
        </p:nvGraphicFramePr>
        <p:xfrm>
          <a:off x="197960" y="2901654"/>
          <a:ext cx="8811569" cy="2162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3DD5064-879A-9295-E68A-195F2D701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28908"/>
              </p:ext>
            </p:extLst>
          </p:nvPr>
        </p:nvGraphicFramePr>
        <p:xfrm>
          <a:off x="4265181" y="5453760"/>
          <a:ext cx="476334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 30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30 до</a:t>
                      </a:r>
                      <a:r>
                        <a:rPr lang="ru-RU" sz="1400" baseline="0" dirty="0"/>
                        <a:t> 50 лет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Свыше 50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Средний возраст педагогического коллектива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39 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27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20EC-8A1B-FDF8-A22D-C8510E97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696FA0CD-C87C-42A6-A504-EAAAF77B1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178" y="4683763"/>
            <a:ext cx="3622958" cy="4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Трудоустройство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D3F9CA-FB7A-A901-EFAD-2F790AD94C6E}"/>
              </a:ext>
            </a:extLst>
          </p:cNvPr>
          <p:cNvSpPr/>
          <p:nvPr/>
        </p:nvSpPr>
        <p:spPr>
          <a:xfrm>
            <a:off x="0" y="127091"/>
            <a:ext cx="620357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КГП на ПХВ «Павлодарский колледж сервиса и питания»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321AFD7-AFD3-AD7F-C410-61667E21A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32603"/>
              </p:ext>
            </p:extLst>
          </p:nvPr>
        </p:nvGraphicFramePr>
        <p:xfrm>
          <a:off x="449780" y="5143500"/>
          <a:ext cx="8492339" cy="151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BA1F26A-1949-0DB5-51A9-DC2F5C456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05385"/>
              </p:ext>
            </p:extLst>
          </p:nvPr>
        </p:nvGraphicFramePr>
        <p:xfrm>
          <a:off x="193856" y="883212"/>
          <a:ext cx="4079203" cy="41681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90880">
                  <a:extLst>
                    <a:ext uri="{9D8B030D-6E8A-4147-A177-3AD203B41FA5}">
                      <a16:colId xmlns:a16="http://schemas.microsoft.com/office/drawing/2014/main" val="1380333582"/>
                    </a:ext>
                  </a:extLst>
                </a:gridCol>
                <a:gridCol w="2584939">
                  <a:extLst>
                    <a:ext uri="{9D8B030D-6E8A-4147-A177-3AD203B41FA5}">
                      <a16:colId xmlns:a16="http://schemas.microsoft.com/office/drawing/2014/main" val="278942209"/>
                    </a:ext>
                  </a:extLst>
                </a:gridCol>
                <a:gridCol w="703384">
                  <a:extLst>
                    <a:ext uri="{9D8B030D-6E8A-4147-A177-3AD203B41FA5}">
                      <a16:colId xmlns:a16="http://schemas.microsoft.com/office/drawing/2014/main" val="3860843453"/>
                    </a:ext>
                  </a:extLst>
                </a:gridCol>
              </a:tblGrid>
              <a:tr h="1935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Госзаказ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Специальности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Набор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8597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"Организация питания» ПРПЗ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1123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2020-2023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2020-2022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2021-2023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"Организация питания» база 9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«Организация питания» база 11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«Организация питания» база 11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812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2021-2024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2020-2024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"Организация питания»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"Организация питания» ПРПЗ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«Организация питания» база 11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4090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2022-2025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2022-2025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"Организация питания»</a:t>
                      </a:r>
                    </a:p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«Организация питания» ПРПЗ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«Гостиничный бизнес» база 9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06146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2023-2026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«Организация питания»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8103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2023-2025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«Гостиничный бизнес» база 11 </a:t>
                      </a:r>
                      <a:r>
                        <a:rPr lang="ru-RU" sz="1200" u="none" strike="noStrike" dirty="0" err="1">
                          <a:effectLst/>
                        </a:rPr>
                        <a:t>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5951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2023-2025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«Организация обслуживания в сфере питания»  база 11 </a:t>
                      </a:r>
                      <a:r>
                        <a:rPr lang="ru-RU" sz="1200" u="none" strike="noStrike" dirty="0" err="1">
                          <a:effectLst/>
                        </a:rPr>
                        <a:t>кл</a:t>
                      </a:r>
                      <a:r>
                        <a:rPr lang="ru-RU" sz="1200" u="none" strike="noStrike" dirty="0">
                          <a:effectLst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1437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2024-2027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«Организация питания»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42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2024-2026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«Гостиничный бизнес»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8019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2024-2026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«Организация обслуживания в сфере питания»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5401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2025-2028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2025-2027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«Организация питания»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«Организация обслуживания в сфере питания"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106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646910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8E6AF1C-2819-1D45-5454-788CB9FEE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05181"/>
              </p:ext>
            </p:extLst>
          </p:nvPr>
        </p:nvGraphicFramePr>
        <p:xfrm>
          <a:off x="4466913" y="872680"/>
          <a:ext cx="4404610" cy="2303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5974">
                  <a:extLst>
                    <a:ext uri="{9D8B030D-6E8A-4147-A177-3AD203B41FA5}">
                      <a16:colId xmlns:a16="http://schemas.microsoft.com/office/drawing/2014/main" val="3075690315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1598935793"/>
                    </a:ext>
                  </a:extLst>
                </a:gridCol>
                <a:gridCol w="645165">
                  <a:extLst>
                    <a:ext uri="{9D8B030D-6E8A-4147-A177-3AD203B41FA5}">
                      <a16:colId xmlns:a16="http://schemas.microsoft.com/office/drawing/2014/main" val="3982012281"/>
                    </a:ext>
                  </a:extLst>
                </a:gridCol>
                <a:gridCol w="1004341">
                  <a:extLst>
                    <a:ext uri="{9D8B030D-6E8A-4147-A177-3AD203B41FA5}">
                      <a16:colId xmlns:a16="http://schemas.microsoft.com/office/drawing/2014/main" val="58412174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Год выпуска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Специальности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Выпуск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Трудоустройство,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593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2023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effectLst/>
                        </a:rPr>
                        <a:t>"Организация питания"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175</a:t>
                      </a:r>
                      <a:r>
                        <a:rPr lang="ru-RU" sz="1400" b="0" u="none" strike="noStrike" dirty="0">
                          <a:effectLst/>
                        </a:rPr>
                        <a:t>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49854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effectLst/>
                        </a:rPr>
                        <a:t>"Организация питания»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130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803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2025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effectLst/>
                        </a:rPr>
                        <a:t>"Организация питания"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168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82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4175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2025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effectLst/>
                        </a:rPr>
                        <a:t>"Гостиничный бизнес"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9226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2025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effectLst/>
                        </a:rPr>
                        <a:t>"Организация обслуживания в сфере питания"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831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50CE24-D466-E7E0-2954-3AB4E702B951}"/>
              </a:ext>
            </a:extLst>
          </p:cNvPr>
          <p:cNvSpPr txBox="1"/>
          <p:nvPr/>
        </p:nvSpPr>
        <p:spPr>
          <a:xfrm>
            <a:off x="4963852" y="490424"/>
            <a:ext cx="3843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none" strike="noStrike" dirty="0">
                <a:solidFill>
                  <a:srgbClr val="002060"/>
                </a:solidFill>
                <a:effectLst/>
              </a:rPr>
              <a:t>Трудоустройство по госзаказу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BBDBD-1AC7-A003-F490-6B5F7748E08B}"/>
              </a:ext>
            </a:extLst>
          </p:cNvPr>
          <p:cNvSpPr txBox="1"/>
          <p:nvPr/>
        </p:nvSpPr>
        <p:spPr>
          <a:xfrm>
            <a:off x="690793" y="496423"/>
            <a:ext cx="3085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u="none" strike="noStrike" dirty="0">
                <a:solidFill>
                  <a:srgbClr val="002060"/>
                </a:solidFill>
                <a:effectLst/>
              </a:rPr>
              <a:t>Государственный заказ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510642496"/>
              </p:ext>
            </p:extLst>
          </p:nvPr>
        </p:nvGraphicFramePr>
        <p:xfrm>
          <a:off x="4963852" y="3263277"/>
          <a:ext cx="3586927" cy="136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94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190" y="111211"/>
            <a:ext cx="8954813" cy="504497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Безопасность детей и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безбарьерный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доступ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077" y="650547"/>
            <a:ext cx="372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Наличие специальных условий в 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соответствии с контингентом детей с ООП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6" y="1234663"/>
            <a:ext cx="922743" cy="12691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2" y="997699"/>
            <a:ext cx="1045579" cy="14380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73383" y="617759"/>
            <a:ext cx="4817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Создание комфортных условий и безопасной среды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AutoShape 2" descr="blob:https://web.whatsapp.com/5fd27236-4335-4ebf-b828-1bdaeb76c2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4" descr="blob:https://web.whatsapp.com/b4937466-4347-42a2-b563-ffc11db9385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28080" t="34522" r="12642" b="6456"/>
          <a:stretch/>
        </p:blipFill>
        <p:spPr>
          <a:xfrm>
            <a:off x="6397539" y="1006299"/>
            <a:ext cx="1379072" cy="102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6347231" y="2090593"/>
            <a:ext cx="15680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видео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46815" y="2545942"/>
            <a:ext cx="1744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(оборудование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0" y="1235465"/>
            <a:ext cx="1690037" cy="126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21" y="40999"/>
            <a:ext cx="575435" cy="58060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D966F-A680-B1F6-4F83-18D3CD7D2D20}"/>
              </a:ext>
            </a:extLst>
          </p:cNvPr>
          <p:cNvSpPr txBox="1"/>
          <p:nvPr/>
        </p:nvSpPr>
        <p:spPr>
          <a:xfrm>
            <a:off x="1674696" y="2900661"/>
            <a:ext cx="6433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контроля доступа к зданию организации образования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709EB9-1983-6339-52FC-F2248EEEF7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17" y="3216759"/>
            <a:ext cx="984869" cy="13932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B9E92C7-37AA-D3DF-6286-4C442E659C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39" y="3225080"/>
            <a:ext cx="992568" cy="14041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9DB4CA3-062D-6215-B115-5BDB5B411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54" y="3223848"/>
            <a:ext cx="999321" cy="14137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4F8DD6E-1A87-41DF-2D9E-49D387953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040" y="3213055"/>
            <a:ext cx="999320" cy="14137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4F50B60-A93A-5DF5-DFF7-1B5C73A6D47C}"/>
              </a:ext>
            </a:extLst>
          </p:cNvPr>
          <p:cNvSpPr/>
          <p:nvPr/>
        </p:nvSpPr>
        <p:spPr>
          <a:xfrm>
            <a:off x="3237590" y="4610034"/>
            <a:ext cx="14911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Специализированная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AAC67AC-B677-27A8-7C15-334ADA17438A}"/>
              </a:ext>
            </a:extLst>
          </p:cNvPr>
          <p:cNvSpPr/>
          <p:nvPr/>
        </p:nvSpPr>
        <p:spPr>
          <a:xfrm>
            <a:off x="4949136" y="4637564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Тревожная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1BC8CD8-1EB2-F0A9-7477-4CBF078AC653}"/>
              </a:ext>
            </a:extLst>
          </p:cNvPr>
          <p:cNvSpPr/>
          <p:nvPr/>
        </p:nvSpPr>
        <p:spPr>
          <a:xfrm>
            <a:off x="6087754" y="4644653"/>
            <a:ext cx="10775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Охранная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сигнализации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B3D4648-53A1-4346-1AF7-0BE27CFDD4DF}"/>
              </a:ext>
            </a:extLst>
          </p:cNvPr>
          <p:cNvSpPr/>
          <p:nvPr/>
        </p:nvSpPr>
        <p:spPr>
          <a:xfrm>
            <a:off x="7477724" y="4637564"/>
            <a:ext cx="9268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турникетов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784C441-9734-EA86-0D52-15C3B3F4C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523" y="3216759"/>
            <a:ext cx="711014" cy="94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70D0975-7233-7EE2-E0FB-40815D44167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980" b="19008"/>
          <a:stretch/>
        </p:blipFill>
        <p:spPr>
          <a:xfrm>
            <a:off x="688523" y="4209540"/>
            <a:ext cx="736569" cy="5662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A970B90-AA23-CF50-A95B-A01CA811638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0"/>
          <a:stretch/>
        </p:blipFill>
        <p:spPr>
          <a:xfrm>
            <a:off x="1475962" y="3216759"/>
            <a:ext cx="1696713" cy="155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301" y="984339"/>
            <a:ext cx="2274720" cy="1606493"/>
          </a:xfrm>
          <a:prstGeom prst="rect">
            <a:avLst/>
          </a:prstGeom>
        </p:spPr>
      </p:pic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F6F55875-B949-3BC7-CC59-64354F195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41797"/>
              </p:ext>
            </p:extLst>
          </p:nvPr>
        </p:nvGraphicFramePr>
        <p:xfrm>
          <a:off x="460375" y="5036493"/>
          <a:ext cx="8261593" cy="1795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197">
                  <a:extLst>
                    <a:ext uri="{9D8B030D-6E8A-4147-A177-3AD203B41FA5}">
                      <a16:colId xmlns:a16="http://schemas.microsoft.com/office/drawing/2014/main" val="321932348"/>
                    </a:ext>
                  </a:extLst>
                </a:gridCol>
                <a:gridCol w="1298062">
                  <a:extLst>
                    <a:ext uri="{9D8B030D-6E8A-4147-A177-3AD203B41FA5}">
                      <a16:colId xmlns:a16="http://schemas.microsoft.com/office/drawing/2014/main" val="583492643"/>
                    </a:ext>
                  </a:extLst>
                </a:gridCol>
                <a:gridCol w="824444">
                  <a:extLst>
                    <a:ext uri="{9D8B030D-6E8A-4147-A177-3AD203B41FA5}">
                      <a16:colId xmlns:a16="http://schemas.microsoft.com/office/drawing/2014/main" val="440794102"/>
                    </a:ext>
                  </a:extLst>
                </a:gridCol>
                <a:gridCol w="596407">
                  <a:extLst>
                    <a:ext uri="{9D8B030D-6E8A-4147-A177-3AD203B41FA5}">
                      <a16:colId xmlns:a16="http://schemas.microsoft.com/office/drawing/2014/main" val="1656181270"/>
                    </a:ext>
                  </a:extLst>
                </a:gridCol>
                <a:gridCol w="1210356">
                  <a:extLst>
                    <a:ext uri="{9D8B030D-6E8A-4147-A177-3AD203B41FA5}">
                      <a16:colId xmlns:a16="http://schemas.microsoft.com/office/drawing/2014/main" val="398554911"/>
                    </a:ext>
                  </a:extLst>
                </a:gridCol>
                <a:gridCol w="824444">
                  <a:extLst>
                    <a:ext uri="{9D8B030D-6E8A-4147-A177-3AD203B41FA5}">
                      <a16:colId xmlns:a16="http://schemas.microsoft.com/office/drawing/2014/main" val="80000623"/>
                    </a:ext>
                  </a:extLst>
                </a:gridCol>
                <a:gridCol w="721220">
                  <a:extLst>
                    <a:ext uri="{9D8B030D-6E8A-4147-A177-3AD203B41FA5}">
                      <a16:colId xmlns:a16="http://schemas.microsoft.com/office/drawing/2014/main" val="2931931525"/>
                    </a:ext>
                  </a:extLst>
                </a:gridCol>
                <a:gridCol w="1020531">
                  <a:extLst>
                    <a:ext uri="{9D8B030D-6E8A-4147-A177-3AD203B41FA5}">
                      <a16:colId xmlns:a16="http://schemas.microsoft.com/office/drawing/2014/main" val="1414729218"/>
                    </a:ext>
                  </a:extLst>
                </a:gridCol>
                <a:gridCol w="697932">
                  <a:extLst>
                    <a:ext uri="{9D8B030D-6E8A-4147-A177-3AD203B41FA5}">
                      <a16:colId xmlns:a16="http://schemas.microsoft.com/office/drawing/2014/main" val="3717463977"/>
                    </a:ext>
                  </a:extLst>
                </a:gridCol>
              </a:tblGrid>
              <a:tr h="3417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Наименование организации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Система видеонаблюдения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Турникеты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Лицензированная охрана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Тревожная кнопка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Система оповещения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 </a:t>
                      </a:r>
                    </a:p>
                  </a:txBody>
                  <a:tcPr marL="57544" marR="57544" marT="0" marB="0"/>
                </a:tc>
                <a:extLst>
                  <a:ext uri="{0D108BD9-81ED-4DB2-BD59-A6C34878D82A}">
                    <a16:rowId xmlns:a16="http://schemas.microsoft.com/office/drawing/2014/main" val="37567730"/>
                  </a:ext>
                </a:extLst>
              </a:tr>
              <a:tr h="494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Цифровые камеры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Подключено к ЦОУ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Наименование охранной фирмы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Кол-во сотрудников охраны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Тревожная кнопка (кол-во)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50" b="1" dirty="0">
                          <a:effectLst/>
                        </a:rPr>
                        <a:t>Подключено к ЦОУ (кол-во)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7544" marR="57544" marT="0" marB="0"/>
                </a:tc>
                <a:extLst>
                  <a:ext uri="{0D108BD9-81ED-4DB2-BD59-A6C34878D82A}">
                    <a16:rowId xmlns:a16="http://schemas.microsoft.com/office/drawing/2014/main" val="1828734326"/>
                  </a:ext>
                </a:extLst>
              </a:tr>
              <a:tr h="9017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КГП на ПХВ «Павлодарский колледж сервиса и питания»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Средства видеонаблюдения-34 камеры(18 наружных, 16 внутренних)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34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ТОО «</a:t>
                      </a:r>
                      <a:r>
                        <a:rPr lang="en-US" sz="900" dirty="0">
                          <a:effectLst/>
                        </a:rPr>
                        <a:t>OS</a:t>
                      </a: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en-US" sz="900" dirty="0">
                          <a:effectLst/>
                        </a:rPr>
                        <a:t>SECURITI</a:t>
                      </a:r>
                      <a:r>
                        <a:rPr lang="ru-RU" sz="900" dirty="0">
                          <a:effectLst/>
                        </a:rPr>
                        <a:t>» договор №2</a:t>
                      </a:r>
                      <a:r>
                        <a:rPr lang="ru-RU" sz="800" baseline="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01.16.2025Лицензия класс-1</a:t>
                      </a:r>
                      <a:endParaRPr lang="ru-RU" sz="800" dirty="0">
                        <a:effectLst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4" marR="57544" marT="0" marB="0"/>
                </a:tc>
                <a:extLst>
                  <a:ext uri="{0D108BD9-81ED-4DB2-BD59-A6C34878D82A}">
                    <a16:rowId xmlns:a16="http://schemas.microsoft.com/office/drawing/2014/main" val="3350143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92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4E6431-4928-FBC2-D8D9-1C4DBBD2D736}"/>
              </a:ext>
            </a:extLst>
          </p:cNvPr>
          <p:cNvSpPr/>
          <p:nvPr/>
        </p:nvSpPr>
        <p:spPr>
          <a:xfrm>
            <a:off x="0" y="127091"/>
            <a:ext cx="620357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КГП на ПХВ «Павлодарский колледж сервиса и питания»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43878" y="496423"/>
            <a:ext cx="130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E-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otinish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0AE92F-3E79-44B3-E0F4-94E6BF66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" t="20907" r="1176" b="16347"/>
          <a:stretch>
            <a:fillRect/>
          </a:stretch>
        </p:blipFill>
        <p:spPr>
          <a:xfrm>
            <a:off x="214114" y="958088"/>
            <a:ext cx="5369971" cy="262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C9214-E45A-9B9A-C276-8A34816F5223}"/>
              </a:ext>
            </a:extLst>
          </p:cNvPr>
          <p:cNvSpPr txBox="1"/>
          <p:nvPr/>
        </p:nvSpPr>
        <p:spPr>
          <a:xfrm>
            <a:off x="245645" y="4272677"/>
            <a:ext cx="68330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Всего поступило обращений – 37, из них: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- Коммерческих предложений - 11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- Заявлений – 19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- Сообщений – 1</a:t>
            </a:r>
          </a:p>
          <a:p>
            <a:r>
              <a:rPr lang="ru-RU" b="1" dirty="0">
                <a:solidFill>
                  <a:srgbClr val="002060"/>
                </a:solidFill>
              </a:rPr>
              <a:t>- Запросы о предоставлении информации – 1</a:t>
            </a:r>
          </a:p>
          <a:p>
            <a:r>
              <a:rPr lang="ru-RU" b="1" dirty="0">
                <a:solidFill>
                  <a:srgbClr val="002060"/>
                </a:solidFill>
              </a:rPr>
              <a:t>- Жалобы – </a:t>
            </a:r>
            <a:r>
              <a:rPr lang="ru-RU" sz="1400" dirty="0">
                <a:solidFill>
                  <a:srgbClr val="002060"/>
                </a:solidFill>
              </a:rPr>
              <a:t>5(поступили от 1 человека, претендент на должность </a:t>
            </a:r>
            <a:r>
              <a:rPr lang="ru-RU" sz="1400" dirty="0" err="1">
                <a:solidFill>
                  <a:srgbClr val="002060"/>
                </a:solidFill>
              </a:rPr>
              <a:t>зам.по</a:t>
            </a:r>
            <a:r>
              <a:rPr lang="ru-RU" sz="1400" dirty="0">
                <a:solidFill>
                  <a:srgbClr val="002060"/>
                </a:solidFill>
              </a:rPr>
              <a:t> ВР, из </a:t>
            </a:r>
            <a:r>
              <a:rPr lang="ru-RU" sz="1400" dirty="0" err="1">
                <a:solidFill>
                  <a:srgbClr val="002060"/>
                </a:solidFill>
              </a:rPr>
              <a:t>г.Караганда</a:t>
            </a:r>
            <a:r>
              <a:rPr lang="ru-RU" sz="1400" dirty="0">
                <a:solidFill>
                  <a:srgbClr val="002060"/>
                </a:solidFill>
              </a:rPr>
              <a:t>, провели он - </a:t>
            </a:r>
            <a:r>
              <a:rPr lang="ru-RU" sz="1400" dirty="0" err="1">
                <a:solidFill>
                  <a:srgbClr val="002060"/>
                </a:solidFill>
              </a:rPr>
              <a:t>лайн</a:t>
            </a:r>
            <a:r>
              <a:rPr lang="ru-RU" sz="1400" dirty="0">
                <a:solidFill>
                  <a:srgbClr val="002060"/>
                </a:solidFill>
              </a:rPr>
              <a:t> собеседование).</a:t>
            </a:r>
          </a:p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Итого положительно отработано обращений – 37  </a:t>
            </a:r>
            <a:endParaRPr lang="ru-RU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1ED7B-260F-3362-374C-CE7BCD7F0720}"/>
              </a:ext>
            </a:extLst>
          </p:cNvPr>
          <p:cNvSpPr txBox="1"/>
          <p:nvPr/>
        </p:nvSpPr>
        <p:spPr>
          <a:xfrm>
            <a:off x="2722064" y="3903345"/>
            <a:ext cx="465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Анализ выгрузки с 2023 по 2025 год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1185F43-4EE5-D48B-6BE8-A3C072A9B3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780287"/>
              </p:ext>
            </p:extLst>
          </p:nvPr>
        </p:nvGraphicFramePr>
        <p:xfrm>
          <a:off x="5584085" y="3997478"/>
          <a:ext cx="4561915" cy="272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699078" y="2842172"/>
          <a:ext cx="339762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2023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2025</a:t>
                      </a:r>
                      <a:r>
                        <a:rPr lang="ru-RU" baseline="0" dirty="0"/>
                        <a:t>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83256" y="690356"/>
            <a:ext cx="27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Мониторинг обращений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5849007" y="958088"/>
          <a:ext cx="3060117" cy="181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516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>
            <a:extLst>
              <a:ext uri="{FF2B5EF4-FFF2-40B4-BE49-F238E27FC236}">
                <a16:creationId xmlns:a16="http://schemas.microsoft.com/office/drawing/2014/main" id="{33645EF8-2A15-1098-816F-30D03A747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879384"/>
              </p:ext>
            </p:extLst>
          </p:nvPr>
        </p:nvGraphicFramePr>
        <p:xfrm>
          <a:off x="4404424" y="924328"/>
          <a:ext cx="4617655" cy="238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D8D01A1-35F7-D722-65F0-DD72ECD37D40}"/>
              </a:ext>
            </a:extLst>
          </p:cNvPr>
          <p:cNvSpPr txBox="1">
            <a:spLocks/>
          </p:cNvSpPr>
          <p:nvPr/>
        </p:nvSpPr>
        <p:spPr>
          <a:xfrm>
            <a:off x="485216" y="80685"/>
            <a:ext cx="8383465" cy="11298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rgbClr val="002060"/>
                </a:solidFill>
              </a:rPr>
              <a:t>Правонарушения и учет ОДН, ВКУ, группа риска 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sz="1650" b="1" dirty="0">
                <a:solidFill>
                  <a:srgbClr val="002060"/>
                </a:solidFill>
              </a:rPr>
              <a:t>11.11.2024 </a:t>
            </a:r>
            <a:r>
              <a:rPr lang="ru-RU" sz="1650" b="1" dirty="0" err="1">
                <a:solidFill>
                  <a:srgbClr val="002060"/>
                </a:solidFill>
              </a:rPr>
              <a:t>г.назначен</a:t>
            </a:r>
            <a:r>
              <a:rPr lang="ru-RU" sz="1650" b="1" dirty="0">
                <a:solidFill>
                  <a:srgbClr val="002060"/>
                </a:solidFill>
              </a:rPr>
              <a:t> </a:t>
            </a:r>
            <a:r>
              <a:rPr lang="ru-RU" sz="1650" b="1" dirty="0" err="1">
                <a:solidFill>
                  <a:srgbClr val="002060"/>
                </a:solidFill>
              </a:rPr>
              <a:t>участ.инспектор</a:t>
            </a:r>
            <a:r>
              <a:rPr lang="ru-RU" sz="1650" b="1" dirty="0">
                <a:solidFill>
                  <a:srgbClr val="002060"/>
                </a:solidFill>
              </a:rPr>
              <a:t> в </a:t>
            </a:r>
            <a:r>
              <a:rPr lang="ru-RU" sz="1650" b="1" dirty="0" err="1">
                <a:solidFill>
                  <a:srgbClr val="002060"/>
                </a:solidFill>
              </a:rPr>
              <a:t>ПКСиП</a:t>
            </a:r>
            <a:r>
              <a:rPr lang="ru-RU" sz="1650" b="1" dirty="0">
                <a:solidFill>
                  <a:srgbClr val="002060"/>
                </a:solidFill>
              </a:rPr>
              <a:t> </a:t>
            </a:r>
            <a:r>
              <a:rPr lang="ru-RU" sz="1650" b="1" dirty="0" err="1">
                <a:solidFill>
                  <a:srgbClr val="002060"/>
                </a:solidFill>
              </a:rPr>
              <a:t>Науразбеков</a:t>
            </a:r>
            <a:r>
              <a:rPr lang="ru-RU" sz="1650" b="1" dirty="0">
                <a:solidFill>
                  <a:srgbClr val="002060"/>
                </a:solidFill>
              </a:rPr>
              <a:t> М.К.- кабинет предоставлен.  </a:t>
            </a:r>
            <a:br>
              <a:rPr lang="ru-RU" sz="1650" b="1" dirty="0">
                <a:solidFill>
                  <a:srgbClr val="002060"/>
                </a:solidFill>
              </a:rPr>
            </a:br>
            <a:endParaRPr lang="ru-RU" sz="165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82" y="3785931"/>
            <a:ext cx="3741301" cy="2177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" y="785598"/>
            <a:ext cx="4397599" cy="60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09" y="145323"/>
            <a:ext cx="8615082" cy="3884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Коммерциализация 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КГП на ПХВ «Павлодарский колледж сервиса и питания»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6523" y="968059"/>
            <a:ext cx="1203721" cy="3884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763-1D0A-884C-964D-438988E8C199}"/>
              </a:ext>
            </a:extLst>
          </p:cNvPr>
          <p:cNvSpPr txBox="1"/>
          <p:nvPr/>
        </p:nvSpPr>
        <p:spPr>
          <a:xfrm>
            <a:off x="546847" y="655571"/>
            <a:ext cx="3474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Коммерческие группы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7E389-006F-6BDB-12F1-EBEA8128CA56}"/>
              </a:ext>
            </a:extLst>
          </p:cNvPr>
          <p:cNvSpPr txBox="1"/>
          <p:nvPr/>
        </p:nvSpPr>
        <p:spPr>
          <a:xfrm>
            <a:off x="2665549" y="4363331"/>
            <a:ext cx="4138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«Пятнашка» - кейтеринг 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A90484F-7652-FCB7-6FCA-6FC5AF3D09F8}"/>
              </a:ext>
            </a:extLst>
          </p:cNvPr>
          <p:cNvSpPr txBox="1">
            <a:spLocks/>
          </p:cNvSpPr>
          <p:nvPr/>
        </p:nvSpPr>
        <p:spPr>
          <a:xfrm>
            <a:off x="2579638" y="971111"/>
            <a:ext cx="1430327" cy="38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Расходы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464CDD-0C47-A743-7E7F-CCB579FDFE92}"/>
              </a:ext>
            </a:extLst>
          </p:cNvPr>
          <p:cNvSpPr txBox="1"/>
          <p:nvPr/>
        </p:nvSpPr>
        <p:spPr>
          <a:xfrm>
            <a:off x="62753" y="1253310"/>
            <a:ext cx="21177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/>
            <a:r>
              <a:rPr lang="en-US" sz="1400" b="1" u="none" strike="noStrike" dirty="0">
                <a:solidFill>
                  <a:srgbClr val="002060"/>
                </a:solidFill>
                <a:effectLst/>
              </a:rPr>
              <a:t>2019</a:t>
            </a:r>
            <a:r>
              <a:rPr lang="ru-RU" sz="1400" b="1" u="none" strike="noStrike" dirty="0">
                <a:solidFill>
                  <a:srgbClr val="002060"/>
                </a:solidFill>
                <a:effectLst/>
              </a:rPr>
              <a:t> год - </a:t>
            </a:r>
            <a:r>
              <a:rPr lang="en-US" sz="1400" b="1" dirty="0">
                <a:solidFill>
                  <a:srgbClr val="002060"/>
                </a:solidFill>
              </a:rPr>
              <a:t>709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2020</a:t>
            </a:r>
            <a:r>
              <a:rPr lang="ru-RU" sz="1400" b="1" dirty="0">
                <a:solidFill>
                  <a:srgbClr val="002060"/>
                </a:solidFill>
              </a:rPr>
              <a:t> год - </a:t>
            </a:r>
            <a:r>
              <a:rPr lang="en-US" sz="1400" b="1" dirty="0">
                <a:solidFill>
                  <a:srgbClr val="002060"/>
                </a:solidFill>
              </a:rPr>
              <a:t>728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2021</a:t>
            </a:r>
            <a:r>
              <a:rPr lang="ru-RU" sz="1400" b="1" dirty="0">
                <a:solidFill>
                  <a:srgbClr val="002060"/>
                </a:solidFill>
              </a:rPr>
              <a:t> год - </a:t>
            </a:r>
            <a:r>
              <a:rPr lang="en-US" sz="1400" b="1" dirty="0">
                <a:solidFill>
                  <a:srgbClr val="002060"/>
                </a:solidFill>
              </a:rPr>
              <a:t>954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</a:t>
            </a:r>
            <a:r>
              <a:rPr lang="ru-RU" sz="1400" b="1" dirty="0">
                <a:solidFill>
                  <a:srgbClr val="002060"/>
                </a:solidFill>
              </a:rPr>
              <a:t>2 год - </a:t>
            </a:r>
            <a:r>
              <a:rPr lang="en-US" sz="1400" b="1" dirty="0">
                <a:solidFill>
                  <a:srgbClr val="002060"/>
                </a:solidFill>
              </a:rPr>
              <a:t>2403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2023</a:t>
            </a:r>
            <a:r>
              <a:rPr lang="ru-RU" sz="1400" b="1" dirty="0">
                <a:solidFill>
                  <a:srgbClr val="002060"/>
                </a:solidFill>
              </a:rPr>
              <a:t> год -</a:t>
            </a:r>
            <a:r>
              <a:rPr lang="en-US" sz="1400" b="1" dirty="0">
                <a:solidFill>
                  <a:srgbClr val="002060"/>
                </a:solidFill>
              </a:rPr>
              <a:t> 7262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2025</a:t>
            </a:r>
            <a:r>
              <a:rPr lang="ru-RU" sz="1400" b="1" dirty="0">
                <a:solidFill>
                  <a:srgbClr val="002060"/>
                </a:solidFill>
              </a:rPr>
              <a:t> год - 3666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r>
              <a:rPr lang="ru-RU" sz="1400" b="1" u="none" strike="noStrike" dirty="0">
                <a:solidFill>
                  <a:srgbClr val="002060"/>
                </a:solidFill>
                <a:effectLst/>
              </a:rPr>
              <a:t> </a:t>
            </a:r>
            <a:endParaRPr lang="en-US" sz="14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B16AE8-A43D-A760-A9AB-B541230B8407}"/>
              </a:ext>
            </a:extLst>
          </p:cNvPr>
          <p:cNvSpPr txBox="1"/>
          <p:nvPr/>
        </p:nvSpPr>
        <p:spPr>
          <a:xfrm>
            <a:off x="2180543" y="1292479"/>
            <a:ext cx="68090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fontAlgn="b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з</a:t>
            </a:r>
            <a:r>
              <a:rPr lang="ru-RU" sz="1400" b="1" u="none" strike="noStrike" dirty="0">
                <a:solidFill>
                  <a:schemeClr val="bg2">
                    <a:lumMod val="10000"/>
                  </a:schemeClr>
                </a:solidFill>
                <a:effectLst/>
              </a:rPr>
              <a:t>аработная плата педагогов -        8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 817,0 </a:t>
            </a:r>
            <a:r>
              <a:rPr lang="ru-RU" sz="1400" b="1" u="none" strike="noStrike" dirty="0" err="1">
                <a:solidFill>
                  <a:schemeClr val="bg2">
                    <a:lumMod val="10000"/>
                  </a:schemeClr>
                </a:solidFill>
                <a:effectLst/>
              </a:rPr>
              <a:t>тыс.тенге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  <a:p>
            <a:pPr marL="171450" indent="-171450" algn="l" fontAlgn="b">
              <a:buFont typeface="Wingdings" panose="05000000000000000000" pitchFamily="2" charset="2"/>
              <a:buChar char="Ø"/>
            </a:pPr>
            <a:r>
              <a:rPr lang="ru-RU" sz="1400" b="1" u="none" strike="noStrike" dirty="0">
                <a:solidFill>
                  <a:schemeClr val="bg2">
                    <a:lumMod val="10000"/>
                  </a:schemeClr>
                </a:solidFill>
                <a:effectLst/>
              </a:rPr>
              <a:t>командировочные расходы на конкурсы - 6 114,0   </a:t>
            </a:r>
          </a:p>
          <a:p>
            <a:pPr marL="171450" indent="-171450" algn="l" fontAlgn="b">
              <a:buFont typeface="Wingdings" panose="05000000000000000000" pitchFamily="2" charset="2"/>
              <a:buChar char="Ø"/>
            </a:pPr>
            <a:r>
              <a:rPr lang="ru-RU" sz="1400" b="1" u="none" strike="noStrike" dirty="0">
                <a:solidFill>
                  <a:schemeClr val="bg2">
                    <a:lumMod val="10000"/>
                  </a:schemeClr>
                </a:solidFill>
                <a:effectLst/>
              </a:rPr>
              <a:t>материальная помощь сотрудникам, занявшим призовые места - 791,0 </a:t>
            </a:r>
            <a:r>
              <a:rPr lang="ru-RU" sz="1400" b="1" u="none" strike="noStrike" dirty="0" err="1">
                <a:solidFill>
                  <a:schemeClr val="bg2">
                    <a:lumMod val="10000"/>
                  </a:schemeClr>
                </a:solidFill>
                <a:effectLst/>
              </a:rPr>
              <a:t>тыс.тенге</a:t>
            </a:r>
            <a:r>
              <a:rPr lang="ru-RU" sz="1400" b="1" u="none" strike="noStrike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br>
              <a:rPr lang="ru-RU" sz="1400" b="1" u="none" strike="noStrike" dirty="0">
                <a:solidFill>
                  <a:schemeClr val="bg2">
                    <a:lumMod val="10000"/>
                  </a:schemeClr>
                </a:solidFill>
                <a:effectLst/>
              </a:rPr>
            </a:br>
            <a:endParaRPr lang="ru-RU" sz="1400" b="1" i="0" u="none" strike="noStrike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Прямоугольник: усеченные противолежащие углы 24">
            <a:extLst>
              <a:ext uri="{FF2B5EF4-FFF2-40B4-BE49-F238E27FC236}">
                <a16:creationId xmlns:a16="http://schemas.microsoft.com/office/drawing/2014/main" id="{97262388-6708-9365-3FEB-AE7976BADB78}"/>
              </a:ext>
            </a:extLst>
          </p:cNvPr>
          <p:cNvSpPr/>
          <p:nvPr/>
        </p:nvSpPr>
        <p:spPr>
          <a:xfrm>
            <a:off x="6367364" y="2400795"/>
            <a:ext cx="2357717" cy="644370"/>
          </a:xfrm>
          <a:prstGeom prst="snip2Diag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Спонсорская помощь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D2A15C-E73B-5D8B-058D-4002B0C7B7CE}"/>
              </a:ext>
            </a:extLst>
          </p:cNvPr>
          <p:cNvSpPr txBox="1"/>
          <p:nvPr/>
        </p:nvSpPr>
        <p:spPr>
          <a:xfrm>
            <a:off x="5618305" y="3163950"/>
            <a:ext cx="2000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2023 год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ТОО «Крендель»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Льдогенератор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96366B-3198-F69A-6CE5-2B9B552916BC}"/>
              </a:ext>
            </a:extLst>
          </p:cNvPr>
          <p:cNvSpPr txBox="1"/>
          <p:nvPr/>
        </p:nvSpPr>
        <p:spPr>
          <a:xfrm>
            <a:off x="7321958" y="3153791"/>
            <a:ext cx="2000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2024 год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ТОО «Иртыш»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230 000 тенге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0D0B01CD-D1A5-3C54-3A40-4AA4C7F889E8}"/>
              </a:ext>
            </a:extLst>
          </p:cNvPr>
          <p:cNvSpPr txBox="1">
            <a:spLocks/>
          </p:cNvSpPr>
          <p:nvPr/>
        </p:nvSpPr>
        <p:spPr>
          <a:xfrm>
            <a:off x="546847" y="4744237"/>
            <a:ext cx="1203721" cy="38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Доходы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03B58B03-ACCE-C6C1-1873-C8F309380639}"/>
              </a:ext>
            </a:extLst>
          </p:cNvPr>
          <p:cNvSpPr txBox="1">
            <a:spLocks/>
          </p:cNvSpPr>
          <p:nvPr/>
        </p:nvSpPr>
        <p:spPr>
          <a:xfrm>
            <a:off x="3848792" y="4795037"/>
            <a:ext cx="1430327" cy="38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Расходы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37E5CB-C1B4-47B9-ACE3-054DD1DF3506}"/>
              </a:ext>
            </a:extLst>
          </p:cNvPr>
          <p:cNvSpPr txBox="1"/>
          <p:nvPr/>
        </p:nvSpPr>
        <p:spPr>
          <a:xfrm>
            <a:off x="89812" y="5012248"/>
            <a:ext cx="21177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/>
            <a:r>
              <a:rPr lang="en-US" sz="1400" b="1" u="none" strike="noStrike" dirty="0">
                <a:solidFill>
                  <a:srgbClr val="002060"/>
                </a:solidFill>
                <a:effectLst/>
              </a:rPr>
              <a:t>2019</a:t>
            </a:r>
            <a:r>
              <a:rPr lang="ru-RU" sz="1400" b="1" u="none" strike="noStrike" dirty="0">
                <a:solidFill>
                  <a:srgbClr val="002060"/>
                </a:solidFill>
                <a:effectLst/>
              </a:rPr>
              <a:t> год - </a:t>
            </a:r>
            <a:r>
              <a:rPr lang="ru-RU" sz="1400" b="1" dirty="0">
                <a:solidFill>
                  <a:srgbClr val="002060"/>
                </a:solidFill>
              </a:rPr>
              <a:t>396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2021</a:t>
            </a:r>
            <a:r>
              <a:rPr lang="ru-RU" sz="1400" b="1" dirty="0">
                <a:solidFill>
                  <a:srgbClr val="002060"/>
                </a:solidFill>
              </a:rPr>
              <a:t> год - 327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</a:t>
            </a:r>
            <a:r>
              <a:rPr lang="ru-RU" sz="1400" b="1" dirty="0">
                <a:solidFill>
                  <a:srgbClr val="002060"/>
                </a:solidFill>
              </a:rPr>
              <a:t>2 год - 1</a:t>
            </a:r>
            <a:r>
              <a:rPr lang="en-US" sz="1400" b="1" dirty="0">
                <a:solidFill>
                  <a:srgbClr val="002060"/>
                </a:solidFill>
              </a:rPr>
              <a:t>03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</a:t>
            </a:r>
            <a:r>
              <a:rPr lang="ru-RU" sz="1400" b="1" dirty="0">
                <a:solidFill>
                  <a:srgbClr val="002060"/>
                </a:solidFill>
              </a:rPr>
              <a:t>4 год -</a:t>
            </a:r>
            <a:r>
              <a:rPr lang="en-US" sz="1400" b="1" dirty="0">
                <a:solidFill>
                  <a:srgbClr val="002060"/>
                </a:solidFill>
              </a:rPr>
              <a:t> 2</a:t>
            </a:r>
            <a:r>
              <a:rPr lang="ru-RU" sz="1400" b="1" dirty="0">
                <a:solidFill>
                  <a:srgbClr val="002060"/>
                </a:solidFill>
              </a:rPr>
              <a:t>76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algn="r" fontAlgn="b"/>
            <a:r>
              <a:rPr lang="en-US" sz="1400" b="1" dirty="0">
                <a:solidFill>
                  <a:srgbClr val="002060"/>
                </a:solidFill>
              </a:rPr>
              <a:t>2025</a:t>
            </a:r>
            <a:r>
              <a:rPr lang="ru-RU" sz="1400" b="1" dirty="0">
                <a:solidFill>
                  <a:srgbClr val="002060"/>
                </a:solidFill>
              </a:rPr>
              <a:t> год - 768 </a:t>
            </a:r>
            <a:r>
              <a:rPr lang="ru-RU" sz="1400" b="1" dirty="0" err="1">
                <a:solidFill>
                  <a:srgbClr val="002060"/>
                </a:solidFill>
              </a:rPr>
              <a:t>тыс.тенге</a:t>
            </a:r>
            <a:r>
              <a:rPr lang="ru-RU" sz="1400" b="1" u="none" strike="noStrike" dirty="0">
                <a:solidFill>
                  <a:srgbClr val="002060"/>
                </a:solidFill>
                <a:effectLst/>
              </a:rPr>
              <a:t> </a:t>
            </a:r>
            <a:endParaRPr lang="en-US" sz="14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175D43-7CDE-E7A3-E361-FD6A992716CB}"/>
              </a:ext>
            </a:extLst>
          </p:cNvPr>
          <p:cNvSpPr txBox="1"/>
          <p:nvPr/>
        </p:nvSpPr>
        <p:spPr>
          <a:xfrm>
            <a:off x="3694359" y="5054620"/>
            <a:ext cx="15117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- 396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тыс.тенге</a:t>
            </a:r>
            <a:r>
              <a:rPr lang="ru-RU" sz="1400" b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endParaRPr lang="ru-RU" sz="1400" b="1" u="none" strike="noStrike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fontAlgn="b"/>
            <a:r>
              <a:rPr lang="ru-RU" sz="1400" b="1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327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тыс.тенге</a:t>
            </a:r>
            <a:endParaRPr lang="ru-RU" sz="1400" b="1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fontAlgn="b"/>
            <a:r>
              <a:rPr lang="ru-RU" sz="1400" b="1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03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тыс.тенге</a:t>
            </a:r>
            <a:endParaRPr lang="ru-RU" sz="1400" b="1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fontAlgn="b"/>
            <a:r>
              <a:rPr lang="ru-RU" sz="1400" b="1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76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тыс.тенге</a:t>
            </a:r>
            <a:endParaRPr lang="ru-RU" sz="1400" b="1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fontAlgn="b"/>
            <a:r>
              <a:rPr lang="ru-RU" sz="1400" b="1" u="none" strike="noStrike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768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тыс.тенге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400" b="1" u="none" strike="noStrike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6605" y="2638305"/>
            <a:ext cx="1198433" cy="555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Итого:</a:t>
            </a:r>
          </a:p>
          <a:p>
            <a:pPr algn="ctr"/>
            <a:r>
              <a:rPr lang="ru-RU" sz="1400" b="1" dirty="0"/>
              <a:t>15 722 000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7508" y="6181799"/>
            <a:ext cx="1162542" cy="522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Итого:</a:t>
            </a:r>
          </a:p>
          <a:p>
            <a:pPr algn="ctr"/>
            <a:r>
              <a:rPr lang="ru-RU" sz="1400" b="1" dirty="0"/>
              <a:t>1 870 000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9" y="2090115"/>
            <a:ext cx="2941327" cy="220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2180543" y="5038514"/>
            <a:ext cx="1517697" cy="1355153"/>
          </a:xfrm>
          <a:prstGeom prst="homePlate">
            <a:avLst>
              <a:gd name="adj" fmla="val 14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Расходы на приобретение сырья для отработки конкурсных заданий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0D0B01CD-D1A5-3C54-3A40-4AA4C7F889E8}"/>
              </a:ext>
            </a:extLst>
          </p:cNvPr>
          <p:cNvSpPr txBox="1">
            <a:spLocks/>
          </p:cNvSpPr>
          <p:nvPr/>
        </p:nvSpPr>
        <p:spPr>
          <a:xfrm>
            <a:off x="5661901" y="4796704"/>
            <a:ext cx="3185100" cy="528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Доходы за сентябрь – октябрь 2025 года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86355" y="4938473"/>
            <a:ext cx="0" cy="1285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537E5CB-C1B4-47B9-ACE3-054DD1DF3506}"/>
              </a:ext>
            </a:extLst>
          </p:cNvPr>
          <p:cNvSpPr txBox="1"/>
          <p:nvPr/>
        </p:nvSpPr>
        <p:spPr>
          <a:xfrm>
            <a:off x="5928728" y="5277183"/>
            <a:ext cx="2651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"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</a:rPr>
              <a:t>с</a:t>
            </a:r>
            <a:r>
              <a:rPr lang="ru-RU" sz="1400" b="1" u="none" strike="noStrike" dirty="0" smtClean="0">
                <a:solidFill>
                  <a:srgbClr val="002060"/>
                </a:solidFill>
                <a:effectLst/>
              </a:rPr>
              <a:t>ентябрь </a:t>
            </a:r>
            <a:r>
              <a:rPr lang="ru-RU" sz="1400" b="1" u="none" strike="noStrike" dirty="0">
                <a:solidFill>
                  <a:srgbClr val="002060"/>
                </a:solidFill>
                <a:effectLst/>
              </a:rPr>
              <a:t>- </a:t>
            </a:r>
            <a:r>
              <a:rPr lang="ru-RU" sz="1400" b="1" u="none" strike="noStrike" dirty="0" smtClean="0">
                <a:solidFill>
                  <a:srgbClr val="002060"/>
                </a:solidFill>
                <a:effectLst/>
              </a:rPr>
              <a:t>52</a:t>
            </a:r>
            <a:r>
              <a:rPr lang="ru-RU" sz="1400" b="1" dirty="0" smtClean="0">
                <a:solidFill>
                  <a:srgbClr val="002060"/>
                </a:solidFill>
              </a:rPr>
              <a:t> 787 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marL="285750" indent="-285750" fontAlgn="b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2060"/>
                </a:solidFill>
              </a:rPr>
              <a:t>октябрь- 234 212 тенге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fontAlgn="b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2060"/>
                </a:solidFill>
              </a:rPr>
              <a:t>ноябрь </a:t>
            </a:r>
            <a:r>
              <a:rPr lang="ru-RU" sz="1400" b="1" dirty="0">
                <a:solidFill>
                  <a:srgbClr val="002060"/>
                </a:solidFill>
              </a:rPr>
              <a:t>- </a:t>
            </a:r>
            <a:r>
              <a:rPr lang="ru-RU" sz="1400" b="1" dirty="0" smtClean="0">
                <a:solidFill>
                  <a:srgbClr val="002060"/>
                </a:solidFill>
              </a:rPr>
              <a:t>358 678 тенге</a:t>
            </a:r>
            <a:endParaRPr lang="ru-RU" sz="1400" b="1" dirty="0">
              <a:solidFill>
                <a:srgbClr val="002060"/>
              </a:solidFill>
            </a:endParaRPr>
          </a:p>
          <a:p>
            <a:pPr marL="285750" indent="-285750" fontAlgn="b"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002060"/>
                </a:solidFill>
              </a:rPr>
              <a:t>декабрь –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301036 тенге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759" y="6231290"/>
            <a:ext cx="1162542" cy="522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Итого:</a:t>
            </a:r>
          </a:p>
          <a:p>
            <a:pPr algn="ctr"/>
            <a:r>
              <a:rPr lang="ru-RU" sz="1400" b="1" dirty="0" smtClean="0"/>
              <a:t>946 714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6141931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2136</TotalTime>
  <Words>3543</Words>
  <Application>Microsoft Office PowerPoint</Application>
  <PresentationFormat>Экран (4:3)</PresentationFormat>
  <Paragraphs>1097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Bahnschrift SemiBold SemiConden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Анализ текущей ситуации: реализация  перспективного плана развития на 2020-2025гг</vt:lpstr>
      <vt:lpstr>Кадровый состав колледжа </vt:lpstr>
      <vt:lpstr>Презентация PowerPoint</vt:lpstr>
      <vt:lpstr>Безопасность детей и безбарьерный доступ</vt:lpstr>
      <vt:lpstr>Презентация PowerPoint</vt:lpstr>
      <vt:lpstr>Презентация PowerPoint</vt:lpstr>
      <vt:lpstr>Коммерциализация  КГП на ПХВ «Павлодарский колледж сервиса и питания»</vt:lpstr>
      <vt:lpstr>Презентация PowerPoint</vt:lpstr>
      <vt:lpstr>Презентация PowerPoint</vt:lpstr>
      <vt:lpstr>Получение лицензии на специальность «Туризм» и квалификации «Прикладной бакалавриат организации питания» по специальности «Организация питания». Получение статуса «Высший колледж» в 2026 году </vt:lpstr>
      <vt:lpstr>Прохождение международной отраслевой аккредитации в 2027 году (Техническая спецификация на оказание услуг по курированию процесса внедрения учебной программы city&amp;guilds и получение статуса «аккредитовано»)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развития колледжа на 2026-2030 года. Видение</vt:lpstr>
      <vt:lpstr>Презентация PowerPoint</vt:lpstr>
      <vt:lpstr>Презентация PowerPoint</vt:lpstr>
      <vt:lpstr>Рейтинг колледжей Павлодарской области за 2025 год </vt:lpstr>
      <vt:lpstr>Рейтинг колледжей Павлодарской области за 2025 год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</cp:lastModifiedBy>
  <cp:revision>302</cp:revision>
  <cp:lastPrinted>2025-11-21T04:17:33Z</cp:lastPrinted>
  <dcterms:created xsi:type="dcterms:W3CDTF">2025-11-11T10:20:42Z</dcterms:created>
  <dcterms:modified xsi:type="dcterms:W3CDTF">2026-02-02T09:48:01Z</dcterms:modified>
</cp:coreProperties>
</file>