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1" r:id="rId4"/>
    <p:sldId id="262" r:id="rId5"/>
    <p:sldId id="263" r:id="rId6"/>
    <p:sldId id="266" r:id="rId7"/>
    <p:sldId id="269" r:id="rId8"/>
    <p:sldId id="268" r:id="rId9"/>
    <p:sldId id="258" r:id="rId10"/>
    <p:sldId id="259" r:id="rId11"/>
    <p:sldId id="267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Всего по учебному заведению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Лист1!$C$2:$E$3</c:f>
              <c:multiLvlStrCache>
                <c:ptCount val="3"/>
                <c:lvl>
                  <c:pt idx="0">
                    <c:v>всего</c:v>
                  </c:pt>
                  <c:pt idx="1">
                    <c:v>всего</c:v>
                  </c:pt>
                  <c:pt idx="2">
                    <c:v>всего</c:v>
                  </c:pt>
                </c:lvl>
                <c:lvl>
                  <c:pt idx="0">
                    <c:v>2023-2024</c:v>
                  </c:pt>
                  <c:pt idx="1">
                    <c:v>2024-2025</c:v>
                  </c:pt>
                  <c:pt idx="2">
                    <c:v>2025-2026</c:v>
                  </c:pt>
                </c:lvl>
              </c:multiLvlStrCache>
            </c:multiLvlStrRef>
          </c:cat>
          <c:val>
            <c:numRef>
              <c:f>Лист1!$C$4:$E$4</c:f>
              <c:numCache>
                <c:formatCode>General</c:formatCode>
                <c:ptCount val="3"/>
                <c:pt idx="0">
                  <c:v>533</c:v>
                </c:pt>
                <c:pt idx="1">
                  <c:v>496</c:v>
                </c:pt>
                <c:pt idx="2">
                  <c:v>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AF-4B93-B1BF-9500A96C3C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28444528"/>
        <c:axId val="528441576"/>
      </c:barChart>
      <c:catAx>
        <c:axId val="52844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8441576"/>
        <c:crosses val="autoZero"/>
        <c:auto val="1"/>
        <c:lblAlgn val="ctr"/>
        <c:lblOffset val="100"/>
        <c:noMultiLvlLbl val="0"/>
      </c:catAx>
      <c:valAx>
        <c:axId val="528441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8444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подписчиков в Инстаграм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1-43E5-458C-AC41-682E15147E7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43E5-458C-AC41-682E15147E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2024-2025 у.г. </c:v>
                </c:pt>
                <c:pt idx="1">
                  <c:v>1 сем. 2025-2026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1800</c:v>
                </c:pt>
                <c:pt idx="1">
                  <c:v>1901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E5-458C-AC41-682E15147E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26304"/>
        <c:axId val="4627840"/>
      </c:barChart>
      <c:catAx>
        <c:axId val="462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27840"/>
        <c:crosses val="autoZero"/>
        <c:auto val="1"/>
        <c:lblAlgn val="ctr"/>
        <c:lblOffset val="100"/>
        <c:noMultiLvlLbl val="0"/>
      </c:catAx>
      <c:valAx>
        <c:axId val="4627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26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просмотров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2024-2025 у.г.</c:v>
                </c:pt>
                <c:pt idx="1">
                  <c:v>1 семестр 2025-2026 у.г.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6096</c:v>
                </c:pt>
                <c:pt idx="1">
                  <c:v>10601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C9-4F17-A23E-3FAB6A2F2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421760"/>
        <c:axId val="32423296"/>
      </c:lineChart>
      <c:catAx>
        <c:axId val="3242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423296"/>
        <c:crosses val="autoZero"/>
        <c:auto val="1"/>
        <c:lblAlgn val="ctr"/>
        <c:lblOffset val="100"/>
        <c:noMultiLvlLbl val="0"/>
      </c:catAx>
      <c:valAx>
        <c:axId val="3242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421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Публикации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18-43AB-BDD3-E401AB72A0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18-43AB-BDD3-E401AB72A0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218-43AB-BDD3-E401AB72A00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218-43AB-BDD3-E401AB72A00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218-43AB-BDD3-E401AB72A0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Разное</c:v>
                </c:pt>
                <c:pt idx="1">
                  <c:v>Воспитательная </c:v>
                </c:pt>
                <c:pt idx="2">
                  <c:v>Производственная </c:v>
                </c:pt>
                <c:pt idx="3">
                  <c:v>Учебная и ИТ</c:v>
                </c:pt>
                <c:pt idx="4">
                  <c:v>С УО, МП, Талап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</c:v>
                </c:pt>
                <c:pt idx="1">
                  <c:v>47</c:v>
                </c:pt>
                <c:pt idx="2">
                  <c:v>21</c:v>
                </c:pt>
                <c:pt idx="3">
                  <c:v>17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2C-47A0-A348-0629DAC80E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Лист1!$G$2</c:f>
              <c:strCache>
                <c:ptCount val="1"/>
                <c:pt idx="0">
                  <c:v>2024-2025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Лист1!$F$3:$F$7</c:f>
              <c:strCache>
                <c:ptCount val="5"/>
                <c:pt idx="0">
                  <c:v>Кол-во учащихся на 1 курсе</c:v>
                </c:pt>
                <c:pt idx="1">
                  <c:v>Качество знаний%</c:v>
                </c:pt>
                <c:pt idx="2">
                  <c:v>Средний балл</c:v>
                </c:pt>
                <c:pt idx="3">
                  <c:v>Кол-во отличников</c:v>
                </c:pt>
                <c:pt idx="4">
                  <c:v>Количество хорошистов</c:v>
                </c:pt>
              </c:strCache>
            </c:strRef>
          </c:cat>
          <c:val>
            <c:numRef>
              <c:f>Лист1!$G$3:$G$7</c:f>
              <c:numCache>
                <c:formatCode>0%</c:formatCode>
                <c:ptCount val="5"/>
                <c:pt idx="0" formatCode="General">
                  <c:v>148</c:v>
                </c:pt>
                <c:pt idx="1">
                  <c:v>0.69</c:v>
                </c:pt>
                <c:pt idx="2" formatCode="General">
                  <c:v>3.9</c:v>
                </c:pt>
                <c:pt idx="3" formatCode="General">
                  <c:v>2</c:v>
                </c:pt>
                <c:pt idx="4" formatCode="General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E7-4EBB-8588-16398F5E02B4}"/>
            </c:ext>
          </c:extLst>
        </c:ser>
        <c:ser>
          <c:idx val="1"/>
          <c:order val="1"/>
          <c:tx>
            <c:strRef>
              <c:f>Лист1!$H$2</c:f>
              <c:strCache>
                <c:ptCount val="1"/>
                <c:pt idx="0">
                  <c:v>2025-2026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Лист1!$F$3:$F$7</c:f>
              <c:strCache>
                <c:ptCount val="5"/>
                <c:pt idx="0">
                  <c:v>Кол-во учащихся на 1 курсе</c:v>
                </c:pt>
                <c:pt idx="1">
                  <c:v>Качество знаний%</c:v>
                </c:pt>
                <c:pt idx="2">
                  <c:v>Средний балл</c:v>
                </c:pt>
                <c:pt idx="3">
                  <c:v>Кол-во отличников</c:v>
                </c:pt>
                <c:pt idx="4">
                  <c:v>Количество хорошистов</c:v>
                </c:pt>
              </c:strCache>
            </c:strRef>
          </c:cat>
          <c:val>
            <c:numRef>
              <c:f>Лист1!$H$3:$H$7</c:f>
              <c:numCache>
                <c:formatCode>0.00%</c:formatCode>
                <c:ptCount val="5"/>
                <c:pt idx="0" formatCode="General">
                  <c:v>144</c:v>
                </c:pt>
                <c:pt idx="1">
                  <c:v>0.85499999999999998</c:v>
                </c:pt>
                <c:pt idx="2" formatCode="General">
                  <c:v>3.9</c:v>
                </c:pt>
                <c:pt idx="3" formatCode="General">
                  <c:v>18</c:v>
                </c:pt>
                <c:pt idx="4" formatCode="General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E7-4EBB-8588-16398F5E02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32920696"/>
        <c:axId val="332919712"/>
      </c:barChart>
      <c:catAx>
        <c:axId val="332920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2919712"/>
        <c:crosses val="autoZero"/>
        <c:auto val="1"/>
        <c:lblAlgn val="ctr"/>
        <c:lblOffset val="100"/>
        <c:noMultiLvlLbl val="0"/>
      </c:catAx>
      <c:valAx>
        <c:axId val="332919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2920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Лист1!$D$28</c:f>
              <c:strCache>
                <c:ptCount val="1"/>
                <c:pt idx="0">
                  <c:v>2024-2025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Лист1!$C$29:$C$33</c:f>
              <c:strCache>
                <c:ptCount val="5"/>
                <c:pt idx="0">
                  <c:v>Кол-во учащихся на 2 курсе</c:v>
                </c:pt>
                <c:pt idx="1">
                  <c:v>Качество знаний%</c:v>
                </c:pt>
                <c:pt idx="2">
                  <c:v>Средний балл</c:v>
                </c:pt>
                <c:pt idx="3">
                  <c:v>Кол-во отличников</c:v>
                </c:pt>
                <c:pt idx="4">
                  <c:v>Количество хорошистов</c:v>
                </c:pt>
              </c:strCache>
            </c:strRef>
          </c:cat>
          <c:val>
            <c:numRef>
              <c:f>Лист1!$D$29:$D$33</c:f>
              <c:numCache>
                <c:formatCode>0.00%</c:formatCode>
                <c:ptCount val="5"/>
                <c:pt idx="0" formatCode="General">
                  <c:v>162</c:v>
                </c:pt>
                <c:pt idx="1">
                  <c:v>0.81699999999999995</c:v>
                </c:pt>
                <c:pt idx="2" formatCode="General">
                  <c:v>3.9</c:v>
                </c:pt>
                <c:pt idx="3" formatCode="General">
                  <c:v>8</c:v>
                </c:pt>
                <c:pt idx="4" formatCode="General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E8-4DDE-B74E-DECBC64E9125}"/>
            </c:ext>
          </c:extLst>
        </c:ser>
        <c:ser>
          <c:idx val="1"/>
          <c:order val="1"/>
          <c:tx>
            <c:strRef>
              <c:f>Лист1!$E$28</c:f>
              <c:strCache>
                <c:ptCount val="1"/>
                <c:pt idx="0">
                  <c:v>2025-2026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Лист1!$C$29:$C$33</c:f>
              <c:strCache>
                <c:ptCount val="5"/>
                <c:pt idx="0">
                  <c:v>Кол-во учащихся на 2 курсе</c:v>
                </c:pt>
                <c:pt idx="1">
                  <c:v>Качество знаний%</c:v>
                </c:pt>
                <c:pt idx="2">
                  <c:v>Средний балл</c:v>
                </c:pt>
                <c:pt idx="3">
                  <c:v>Кол-во отличников</c:v>
                </c:pt>
                <c:pt idx="4">
                  <c:v>Количество хорошистов</c:v>
                </c:pt>
              </c:strCache>
            </c:strRef>
          </c:cat>
          <c:val>
            <c:numRef>
              <c:f>Лист1!$E$29:$E$33</c:f>
              <c:numCache>
                <c:formatCode>0.00%</c:formatCode>
                <c:ptCount val="5"/>
                <c:pt idx="0" formatCode="General">
                  <c:v>142</c:v>
                </c:pt>
                <c:pt idx="1">
                  <c:v>0.73199999999999998</c:v>
                </c:pt>
                <c:pt idx="2" formatCode="General">
                  <c:v>3.9</c:v>
                </c:pt>
                <c:pt idx="3" formatCode="General">
                  <c:v>4</c:v>
                </c:pt>
                <c:pt idx="4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E8-4DDE-B74E-DECBC64E91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12806552"/>
        <c:axId val="512806880"/>
      </c:barChart>
      <c:catAx>
        <c:axId val="512806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2806880"/>
        <c:crosses val="autoZero"/>
        <c:auto val="1"/>
        <c:lblAlgn val="ctr"/>
        <c:lblOffset val="100"/>
        <c:noMultiLvlLbl val="0"/>
      </c:catAx>
      <c:valAx>
        <c:axId val="512806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2806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Лист1!$G$36</c:f>
              <c:strCache>
                <c:ptCount val="1"/>
                <c:pt idx="0">
                  <c:v>2024-2025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Лист1!$F$37:$F$41</c:f>
              <c:strCache>
                <c:ptCount val="5"/>
                <c:pt idx="0">
                  <c:v>Кол-во учащихся на 3-4 курсе</c:v>
                </c:pt>
                <c:pt idx="1">
                  <c:v>Качество знаний%</c:v>
                </c:pt>
                <c:pt idx="2">
                  <c:v>Средний балл</c:v>
                </c:pt>
                <c:pt idx="3">
                  <c:v>Кол-во отличников</c:v>
                </c:pt>
                <c:pt idx="4">
                  <c:v>Количество хорошистов</c:v>
                </c:pt>
              </c:strCache>
            </c:strRef>
          </c:cat>
          <c:val>
            <c:numRef>
              <c:f>Лист1!$G$37:$G$41</c:f>
              <c:numCache>
                <c:formatCode>0.00%</c:formatCode>
                <c:ptCount val="5"/>
                <c:pt idx="0" formatCode="General">
                  <c:v>186</c:v>
                </c:pt>
                <c:pt idx="1">
                  <c:v>0.66900000000000004</c:v>
                </c:pt>
                <c:pt idx="2" formatCode="General">
                  <c:v>3.7</c:v>
                </c:pt>
                <c:pt idx="3" formatCode="General">
                  <c:v>10</c:v>
                </c:pt>
                <c:pt idx="4" formatCode="General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14-4508-9E1A-B6E8E1B9F0E2}"/>
            </c:ext>
          </c:extLst>
        </c:ser>
        <c:ser>
          <c:idx val="1"/>
          <c:order val="1"/>
          <c:tx>
            <c:strRef>
              <c:f>Лист1!$H$36</c:f>
              <c:strCache>
                <c:ptCount val="1"/>
                <c:pt idx="0">
                  <c:v>2025-2026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Лист1!$F$37:$F$41</c:f>
              <c:strCache>
                <c:ptCount val="5"/>
                <c:pt idx="0">
                  <c:v>Кол-во учащихся на 3-4 курсе</c:v>
                </c:pt>
                <c:pt idx="1">
                  <c:v>Качество знаний%</c:v>
                </c:pt>
                <c:pt idx="2">
                  <c:v>Средний балл</c:v>
                </c:pt>
                <c:pt idx="3">
                  <c:v>Кол-во отличников</c:v>
                </c:pt>
                <c:pt idx="4">
                  <c:v>Количество хорошистов</c:v>
                </c:pt>
              </c:strCache>
            </c:strRef>
          </c:cat>
          <c:val>
            <c:numRef>
              <c:f>Лист1!$H$37:$H$41</c:f>
              <c:numCache>
                <c:formatCode>0.00%</c:formatCode>
                <c:ptCount val="5"/>
                <c:pt idx="0" formatCode="General">
                  <c:v>132</c:v>
                </c:pt>
                <c:pt idx="1">
                  <c:v>0.57499999999999996</c:v>
                </c:pt>
                <c:pt idx="2" formatCode="General">
                  <c:v>3.7</c:v>
                </c:pt>
                <c:pt idx="3" formatCode="General">
                  <c:v>13</c:v>
                </c:pt>
                <c:pt idx="4" formatCode="General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14-4508-9E1A-B6E8E1B9F0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9749232"/>
        <c:axId val="229748248"/>
      </c:barChart>
      <c:catAx>
        <c:axId val="22974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748248"/>
        <c:crosses val="autoZero"/>
        <c:auto val="1"/>
        <c:lblAlgn val="ctr"/>
        <c:lblOffset val="100"/>
        <c:noMultiLvlLbl val="0"/>
      </c:catAx>
      <c:valAx>
        <c:axId val="229748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74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Лист1!$D$20</c:f>
              <c:strCache>
                <c:ptCount val="1"/>
                <c:pt idx="0">
                  <c:v>2024-2025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Лист1!$C$21:$C$24</c:f>
              <c:strCache>
                <c:ptCount val="4"/>
                <c:pt idx="0">
                  <c:v>Кол-во отличников</c:v>
                </c:pt>
                <c:pt idx="1">
                  <c:v>Количество хорошистов</c:v>
                </c:pt>
                <c:pt idx="2">
                  <c:v>Средний балл</c:v>
                </c:pt>
                <c:pt idx="3">
                  <c:v>Качество знаний%</c:v>
                </c:pt>
              </c:strCache>
            </c:strRef>
          </c:cat>
          <c:val>
            <c:numRef>
              <c:f>Лист1!$D$21:$D$24</c:f>
              <c:numCache>
                <c:formatCode>General</c:formatCode>
                <c:ptCount val="4"/>
                <c:pt idx="0">
                  <c:v>20</c:v>
                </c:pt>
                <c:pt idx="1">
                  <c:v>287</c:v>
                </c:pt>
                <c:pt idx="2">
                  <c:v>3.1</c:v>
                </c:pt>
                <c:pt idx="3" formatCode="0%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1D-4104-BF7D-BD008C0F415F}"/>
            </c:ext>
          </c:extLst>
        </c:ser>
        <c:ser>
          <c:idx val="1"/>
          <c:order val="1"/>
          <c:tx>
            <c:strRef>
              <c:f>Лист1!$E$20</c:f>
              <c:strCache>
                <c:ptCount val="1"/>
                <c:pt idx="0">
                  <c:v>2025-2026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Лист1!$C$21:$C$24</c:f>
              <c:strCache>
                <c:ptCount val="4"/>
                <c:pt idx="0">
                  <c:v>Кол-во отличников</c:v>
                </c:pt>
                <c:pt idx="1">
                  <c:v>Количество хорошистов</c:v>
                </c:pt>
                <c:pt idx="2">
                  <c:v>Средний балл</c:v>
                </c:pt>
                <c:pt idx="3">
                  <c:v>Качество знаний%</c:v>
                </c:pt>
              </c:strCache>
            </c:strRef>
          </c:cat>
          <c:val>
            <c:numRef>
              <c:f>Лист1!$E$21:$E$24</c:f>
              <c:numCache>
                <c:formatCode>General</c:formatCode>
                <c:ptCount val="4"/>
                <c:pt idx="0">
                  <c:v>30</c:v>
                </c:pt>
                <c:pt idx="1">
                  <c:v>242</c:v>
                </c:pt>
                <c:pt idx="2">
                  <c:v>3.4</c:v>
                </c:pt>
                <c:pt idx="3" formatCode="0%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1D-4104-BF7D-BD008C0F41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73371896"/>
        <c:axId val="473375504"/>
      </c:barChart>
      <c:catAx>
        <c:axId val="473371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3375504"/>
        <c:crosses val="autoZero"/>
        <c:auto val="1"/>
        <c:lblAlgn val="ctr"/>
        <c:lblOffset val="100"/>
        <c:noMultiLvlLbl val="0"/>
      </c:catAx>
      <c:valAx>
        <c:axId val="473375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3371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62742806951452E-2"/>
          <c:y val="2.4392719256823198E-2"/>
          <c:w val="0.60610890933533534"/>
          <c:h val="0.760591983694366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семестр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2024-2025 у.г.</c:v>
                </c:pt>
                <c:pt idx="1">
                  <c:v>2025-2026 у.г.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83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06-4B15-87A6-C563F86C03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семестр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2024-2025 у.г.</c:v>
                </c:pt>
                <c:pt idx="1">
                  <c:v>2025-2026 у.г.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83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06-4B15-87A6-C563F86C03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433664"/>
        <c:axId val="32435200"/>
      </c:barChart>
      <c:catAx>
        <c:axId val="3243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435200"/>
        <c:crosses val="autoZero"/>
        <c:auto val="1"/>
        <c:lblAlgn val="ctr"/>
        <c:lblOffset val="100"/>
        <c:noMultiLvlLbl val="0"/>
      </c:catAx>
      <c:valAx>
        <c:axId val="3243520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43366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109662181555367"/>
          <c:y val="0.26804841543567387"/>
          <c:w val="0.18792737370279308"/>
          <c:h val="0.433778732203929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62742806951452E-2"/>
          <c:y val="2.4392719256823198E-2"/>
          <c:w val="0.62223469042785706"/>
          <c:h val="0.760591983694366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семестр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 2024-2025 у.г.</c:v>
                </c:pt>
                <c:pt idx="1">
                  <c:v> 2025-2026 у.г.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81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65-4AB1-B053-403C81F04D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семестр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 2024-2025 у.г.</c:v>
                </c:pt>
                <c:pt idx="1">
                  <c:v> 2025-2026 у.г.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65-4AB1-B053-403C81F04D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760960"/>
        <c:axId val="32762496"/>
      </c:barChart>
      <c:catAx>
        <c:axId val="3276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762496"/>
        <c:crosses val="autoZero"/>
        <c:auto val="1"/>
        <c:lblAlgn val="ctr"/>
        <c:lblOffset val="100"/>
        <c:noMultiLvlLbl val="0"/>
      </c:catAx>
      <c:valAx>
        <c:axId val="3276249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760960"/>
        <c:crosses val="autoZero"/>
        <c:crossBetween val="between"/>
        <c:majorUnit val="100"/>
      </c:valAx>
      <c:spPr>
        <a:effectLst/>
      </c:spPr>
    </c:plotArea>
    <c:legend>
      <c:legendPos val="r"/>
      <c:layout>
        <c:manualLayout>
          <c:xMode val="edge"/>
          <c:yMode val="edge"/>
          <c:x val="0.73733435759554444"/>
          <c:y val="0.18540378733650026"/>
          <c:w val="0.18176818554806229"/>
          <c:h val="0.507240623847639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25272334920814"/>
          <c:y val="4.8273301151132569E-2"/>
          <c:w val="0.88859981964383983"/>
          <c:h val="0.599449432912976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Внесено РУП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Шугабаева Г.Е.</c:v>
                </c:pt>
                <c:pt idx="1">
                  <c:v>Алдыбаев Т.Г.</c:v>
                </c:pt>
                <c:pt idx="2">
                  <c:v>Гулько И.Г.</c:v>
                </c:pt>
                <c:pt idx="3">
                  <c:v>Гончаров К.В. </c:v>
                </c:pt>
                <c:pt idx="4">
                  <c:v>Жумаканов Д.Е.</c:v>
                </c:pt>
                <c:pt idx="5">
                  <c:v>Қайыр М.С.</c:v>
                </c:pt>
                <c:pt idx="6">
                  <c:v>Казьмина М.В.</c:v>
                </c:pt>
                <c:pt idx="7">
                  <c:v>Мерген Ж.С</c:v>
                </c:pt>
                <c:pt idx="8">
                  <c:v>Солтанова А.М.</c:v>
                </c:pt>
                <c:pt idx="9">
                  <c:v>Темірболат В.А.</c:v>
                </c:pt>
                <c:pt idx="10">
                  <c:v>Хамит Н.С.</c:v>
                </c:pt>
                <c:pt idx="11">
                  <c:v>Фещук Д.В.</c:v>
                </c:pt>
                <c:pt idx="12">
                  <c:v>Байтыманова А.Ж.</c:v>
                </c:pt>
                <c:pt idx="13">
                  <c:v>Испулганова Ж.К.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40</c:v>
                </c:pt>
                <c:pt idx="9">
                  <c:v>100</c:v>
                </c:pt>
                <c:pt idx="10">
                  <c:v>60</c:v>
                </c:pt>
                <c:pt idx="11">
                  <c:v>95</c:v>
                </c:pt>
                <c:pt idx="12">
                  <c:v>100</c:v>
                </c:pt>
                <c:pt idx="1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EA-4E26-A1A5-CB83C85C50E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Итоговые оценки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Шугабаева Г.Е.</c:v>
                </c:pt>
                <c:pt idx="1">
                  <c:v>Алдыбаев Т.Г.</c:v>
                </c:pt>
                <c:pt idx="2">
                  <c:v>Гулько И.Г.</c:v>
                </c:pt>
                <c:pt idx="3">
                  <c:v>Гончаров К.В. </c:v>
                </c:pt>
                <c:pt idx="4">
                  <c:v>Жумаканов Д.Е.</c:v>
                </c:pt>
                <c:pt idx="5">
                  <c:v>Қайыр М.С.</c:v>
                </c:pt>
                <c:pt idx="6">
                  <c:v>Казьмина М.В.</c:v>
                </c:pt>
                <c:pt idx="7">
                  <c:v>Мерген Ж.С</c:v>
                </c:pt>
                <c:pt idx="8">
                  <c:v>Солтанова А.М.</c:v>
                </c:pt>
                <c:pt idx="9">
                  <c:v>Темірболат В.А.</c:v>
                </c:pt>
                <c:pt idx="10">
                  <c:v>Хамит Н.С.</c:v>
                </c:pt>
                <c:pt idx="11">
                  <c:v>Фещук Д.В.</c:v>
                </c:pt>
                <c:pt idx="12">
                  <c:v>Байтыманова А.Ж.</c:v>
                </c:pt>
                <c:pt idx="13">
                  <c:v>Испулганова Ж.К.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70</c:v>
                </c:pt>
                <c:pt idx="4">
                  <c:v>80</c:v>
                </c:pt>
                <c:pt idx="5">
                  <c:v>95</c:v>
                </c:pt>
                <c:pt idx="6">
                  <c:v>100</c:v>
                </c:pt>
                <c:pt idx="7">
                  <c:v>100</c:v>
                </c:pt>
                <c:pt idx="8">
                  <c:v>40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1F-4C5B-AFE0-13E4C8F9CC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6"/>
        <c:overlap val="-27"/>
        <c:axId val="35053568"/>
        <c:axId val="35055872"/>
      </c:barChart>
      <c:catAx>
        <c:axId val="3505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55872"/>
        <c:crosses val="autoZero"/>
        <c:auto val="1"/>
        <c:lblAlgn val="ctr"/>
        <c:lblOffset val="100"/>
        <c:noMultiLvlLbl val="0"/>
      </c:catAx>
      <c:valAx>
        <c:axId val="3505587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53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25272334920814"/>
          <c:y val="4.8273301151132569E-2"/>
          <c:w val="0.88859981964383983"/>
          <c:h val="0.599449432912976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Внесено РУП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Лист1!$A$2:$A$20</c:f>
              <c:strCache>
                <c:ptCount val="19"/>
                <c:pt idx="0">
                  <c:v>Арынова А.К.</c:v>
                </c:pt>
                <c:pt idx="1">
                  <c:v>Григорьева И.А.</c:v>
                </c:pt>
                <c:pt idx="2">
                  <c:v>Емельянова В.В.</c:v>
                </c:pt>
                <c:pt idx="3">
                  <c:v>Есмагамбетов И.Д.</c:v>
                </c:pt>
                <c:pt idx="4">
                  <c:v>Копаева Л.С.</c:v>
                </c:pt>
                <c:pt idx="5">
                  <c:v>Кочетков М.Ю.</c:v>
                </c:pt>
                <c:pt idx="6">
                  <c:v>Кузякина О.Ф.</c:v>
                </c:pt>
                <c:pt idx="7">
                  <c:v>Моисеенко Н.В.</c:v>
                </c:pt>
                <c:pt idx="8">
                  <c:v>Нурмухамбетова Л.К.</c:v>
                </c:pt>
                <c:pt idx="9">
                  <c:v>Орлова А.П.</c:v>
                </c:pt>
                <c:pt idx="10">
                  <c:v>Оспанова А.А.</c:v>
                </c:pt>
                <c:pt idx="11">
                  <c:v>Осьминин А.С.</c:v>
                </c:pt>
                <c:pt idx="12">
                  <c:v>Пицина И.А.</c:v>
                </c:pt>
                <c:pt idx="13">
                  <c:v>Садриденова А.М</c:v>
                </c:pt>
                <c:pt idx="14">
                  <c:v>Сарсембаева Г.М.</c:v>
                </c:pt>
                <c:pt idx="15">
                  <c:v>Толегенова А.Ж.</c:v>
                </c:pt>
                <c:pt idx="16">
                  <c:v>Узканова Ж.Ж.</c:v>
                </c:pt>
                <c:pt idx="17">
                  <c:v>Эксанова Г.Б.</c:v>
                </c:pt>
                <c:pt idx="18">
                  <c:v>Альсеитов Р.Е.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0</c:v>
                </c:pt>
                <c:pt idx="4">
                  <c:v>100</c:v>
                </c:pt>
                <c:pt idx="5">
                  <c:v>0</c:v>
                </c:pt>
                <c:pt idx="6">
                  <c:v>100</c:v>
                </c:pt>
                <c:pt idx="7">
                  <c:v>0</c:v>
                </c:pt>
                <c:pt idx="8">
                  <c:v>100</c:v>
                </c:pt>
                <c:pt idx="9">
                  <c:v>100</c:v>
                </c:pt>
                <c:pt idx="10">
                  <c:v>70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80</c:v>
                </c:pt>
                <c:pt idx="17">
                  <c:v>100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EA-4E26-A1A5-CB83C85C50E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Итоговые оценки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Арынова А.К.</c:v>
                </c:pt>
                <c:pt idx="1">
                  <c:v>Григорьева И.А.</c:v>
                </c:pt>
                <c:pt idx="2">
                  <c:v>Емельянова В.В.</c:v>
                </c:pt>
                <c:pt idx="3">
                  <c:v>Есмагамбетов И.Д.</c:v>
                </c:pt>
                <c:pt idx="4">
                  <c:v>Копаева Л.С.</c:v>
                </c:pt>
                <c:pt idx="5">
                  <c:v>Кочетков М.Ю.</c:v>
                </c:pt>
                <c:pt idx="6">
                  <c:v>Кузякина О.Ф.</c:v>
                </c:pt>
                <c:pt idx="7">
                  <c:v>Моисеенко Н.В.</c:v>
                </c:pt>
                <c:pt idx="8">
                  <c:v>Нурмухамбетова Л.К.</c:v>
                </c:pt>
                <c:pt idx="9">
                  <c:v>Орлова А.П.</c:v>
                </c:pt>
                <c:pt idx="10">
                  <c:v>Оспанова А.А.</c:v>
                </c:pt>
                <c:pt idx="11">
                  <c:v>Осьминин А.С.</c:v>
                </c:pt>
                <c:pt idx="12">
                  <c:v>Пицина И.А.</c:v>
                </c:pt>
                <c:pt idx="13">
                  <c:v>Садриденова А.М</c:v>
                </c:pt>
                <c:pt idx="14">
                  <c:v>Сарсембаева Г.М.</c:v>
                </c:pt>
                <c:pt idx="15">
                  <c:v>Толегенова А.Ж.</c:v>
                </c:pt>
                <c:pt idx="16">
                  <c:v>Узканова Ж.Ж.</c:v>
                </c:pt>
                <c:pt idx="17">
                  <c:v>Эксанова Г.Б.</c:v>
                </c:pt>
                <c:pt idx="18">
                  <c:v>Альсеитов Р.Е.</c:v>
                </c:pt>
              </c:strCache>
            </c:strRef>
          </c:cat>
          <c:val>
            <c:numRef>
              <c:f>Лист1!$C$2:$C$20</c:f>
              <c:numCache>
                <c:formatCode>General</c:formatCode>
                <c:ptCount val="1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5</c:v>
                </c:pt>
                <c:pt idx="4">
                  <c:v>100</c:v>
                </c:pt>
                <c:pt idx="5">
                  <c:v>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80</c:v>
                </c:pt>
                <c:pt idx="17">
                  <c:v>100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38-42DD-B8FC-3F41586AB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6"/>
        <c:overlap val="-27"/>
        <c:axId val="46853120"/>
        <c:axId val="46863488"/>
      </c:barChart>
      <c:catAx>
        <c:axId val="4685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863488"/>
        <c:crosses val="autoZero"/>
        <c:auto val="1"/>
        <c:lblAlgn val="ctr"/>
        <c:lblOffset val="100"/>
        <c:noMultiLvlLbl val="0"/>
      </c:catAx>
      <c:valAx>
        <c:axId val="4686348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85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6BD8EA-63CA-4403-B202-18F64601172E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34DA3706-230A-4B29-95D9-CFCA0BFA3292}">
      <dgm:prSet phldrT="[Текст]"/>
      <dgm:spPr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3606BD69-A29E-4BBF-91BF-84421EC003C2}" type="parTrans" cxnId="{CCBA5915-E460-4B26-A5EC-4B58D196F43A}">
      <dgm:prSet/>
      <dgm:spPr/>
      <dgm:t>
        <a:bodyPr/>
        <a:lstStyle/>
        <a:p>
          <a:endParaRPr lang="ru-RU"/>
        </a:p>
      </dgm:t>
    </dgm:pt>
    <dgm:pt modelId="{4FD9C29B-1BCE-4BBD-BF9F-C7DAC8454D99}" type="sibTrans" cxnId="{CCBA5915-E460-4B26-A5EC-4B58D196F43A}">
      <dgm:prSet/>
      <dgm:spPr/>
      <dgm:t>
        <a:bodyPr/>
        <a:lstStyle/>
        <a:p>
          <a:endParaRPr lang="ru-RU"/>
        </a:p>
      </dgm:t>
    </dgm:pt>
    <dgm:pt modelId="{239757EC-5FBA-4D75-A1F0-39FB3DF90B24}">
      <dgm:prSet/>
      <dgm:spPr>
        <a:sp3d>
          <a:bevelT w="190500" h="38100"/>
        </a:sp3d>
      </dgm:spPr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8A94D7-4F2E-4C65-9848-F40404E9B2B1}" type="parTrans" cxnId="{51F5DF84-421E-4EBA-95E5-98BD64282A92}">
      <dgm:prSet/>
      <dgm:spPr/>
      <dgm:t>
        <a:bodyPr/>
        <a:lstStyle/>
        <a:p>
          <a:endParaRPr lang="ru-RU"/>
        </a:p>
      </dgm:t>
    </dgm:pt>
    <dgm:pt modelId="{E1B1F0F1-0298-4DB3-8538-73A6B898C9AA}" type="sibTrans" cxnId="{51F5DF84-421E-4EBA-95E5-98BD64282A92}">
      <dgm:prSet/>
      <dgm:spPr/>
      <dgm:t>
        <a:bodyPr/>
        <a:lstStyle/>
        <a:p>
          <a:endParaRPr lang="ru-RU"/>
        </a:p>
      </dgm:t>
    </dgm:pt>
    <dgm:pt modelId="{5F32B27A-A306-49C8-95B0-E57BEEFDF4E1}">
      <dgm:prSet/>
      <dgm:spPr>
        <a:sp3d>
          <a:bevelT w="190500" h="38100"/>
        </a:sp3d>
      </dgm:spPr>
      <dgm:t>
        <a:bodyPr/>
        <a:lstStyle/>
        <a:p>
          <a:r>
            <a:rPr lang="ru-RU" b="1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8F00BC-C1BB-40D6-A3D4-E05321DB3343}" type="sibTrans" cxnId="{74C67D1C-0F9E-4847-BA1F-880D1AAFB311}">
      <dgm:prSet/>
      <dgm:spPr/>
      <dgm:t>
        <a:bodyPr/>
        <a:lstStyle/>
        <a:p>
          <a:endParaRPr lang="ru-RU"/>
        </a:p>
      </dgm:t>
    </dgm:pt>
    <dgm:pt modelId="{7C7E2EAD-F2FD-472B-98C7-EB0F23ED8916}" type="parTrans" cxnId="{74C67D1C-0F9E-4847-BA1F-880D1AAFB311}">
      <dgm:prSet/>
      <dgm:spPr/>
      <dgm:t>
        <a:bodyPr/>
        <a:lstStyle/>
        <a:p>
          <a:endParaRPr lang="ru-RU"/>
        </a:p>
      </dgm:t>
    </dgm:pt>
    <dgm:pt modelId="{C6E7C0E7-CB78-466E-9653-F98CA94F014B}">
      <dgm:prSet/>
      <dgm:spPr/>
      <dgm:t>
        <a:bodyPr/>
        <a:lstStyle/>
        <a:p>
          <a:endParaRPr lang="ru-RU"/>
        </a:p>
      </dgm:t>
    </dgm:pt>
    <dgm:pt modelId="{BE790FD2-AF27-48C3-971A-BB1E78928A79}" type="parTrans" cxnId="{BD543EE3-1C7E-48FE-B74E-FD1CD8A9EBDA}">
      <dgm:prSet/>
      <dgm:spPr/>
      <dgm:t>
        <a:bodyPr/>
        <a:lstStyle/>
        <a:p>
          <a:endParaRPr lang="ru-RU"/>
        </a:p>
      </dgm:t>
    </dgm:pt>
    <dgm:pt modelId="{830FD54E-15B6-483A-8C9E-580F7A304610}" type="sibTrans" cxnId="{BD543EE3-1C7E-48FE-B74E-FD1CD8A9EBDA}">
      <dgm:prSet/>
      <dgm:spPr/>
      <dgm:t>
        <a:bodyPr/>
        <a:lstStyle/>
        <a:p>
          <a:endParaRPr lang="ru-RU"/>
        </a:p>
      </dgm:t>
    </dgm:pt>
    <dgm:pt modelId="{68039223-1F60-44F8-B2C8-72848B6C0C5B}">
      <dgm:prSet/>
      <dgm:spPr/>
      <dgm:t>
        <a:bodyPr/>
        <a:lstStyle/>
        <a:p>
          <a:endParaRPr lang="ru-RU"/>
        </a:p>
      </dgm:t>
    </dgm:pt>
    <dgm:pt modelId="{0873F98A-7BAB-458C-BC04-06D0808E80EF}" type="parTrans" cxnId="{6F6F37DB-116C-4698-8E7B-4AB824898310}">
      <dgm:prSet/>
      <dgm:spPr/>
      <dgm:t>
        <a:bodyPr/>
        <a:lstStyle/>
        <a:p>
          <a:endParaRPr lang="ru-RU"/>
        </a:p>
      </dgm:t>
    </dgm:pt>
    <dgm:pt modelId="{A01657DB-2D06-4AE4-A70B-F99B85836540}" type="sibTrans" cxnId="{6F6F37DB-116C-4698-8E7B-4AB824898310}">
      <dgm:prSet/>
      <dgm:spPr/>
      <dgm:t>
        <a:bodyPr/>
        <a:lstStyle/>
        <a:p>
          <a:endParaRPr lang="ru-RU"/>
        </a:p>
      </dgm:t>
    </dgm:pt>
    <dgm:pt modelId="{DEA45502-5445-4830-9396-3E669F24421B}" type="pres">
      <dgm:prSet presAssocID="{B46BD8EA-63CA-4403-B202-18F64601172E}" presName="rootnode" presStyleCnt="0">
        <dgm:presLayoutVars>
          <dgm:chMax/>
          <dgm:chPref/>
          <dgm:dir/>
          <dgm:animLvl val="lvl"/>
        </dgm:presLayoutVars>
      </dgm:prSet>
      <dgm:spPr/>
    </dgm:pt>
    <dgm:pt modelId="{FFE4B742-66D0-42BB-B456-E7318D487778}" type="pres">
      <dgm:prSet presAssocID="{C6E7C0E7-CB78-466E-9653-F98CA94F014B}" presName="composite" presStyleCnt="0"/>
      <dgm:spPr/>
    </dgm:pt>
    <dgm:pt modelId="{E076B890-CE8F-41DA-9060-675B27567B49}" type="pres">
      <dgm:prSet presAssocID="{C6E7C0E7-CB78-466E-9653-F98CA94F014B}" presName="LShape" presStyleLbl="alignNode1" presStyleIdx="0" presStyleCnt="9" custLinFactNeighborX="27749" custLinFactNeighborY="-15384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</dgm:pt>
    <dgm:pt modelId="{7BA07890-1AC1-4F66-B114-02603C3BDF36}" type="pres">
      <dgm:prSet presAssocID="{C6E7C0E7-CB78-466E-9653-F98CA94F014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199EBFCE-A232-4DDD-B37E-7290F3154478}" type="pres">
      <dgm:prSet presAssocID="{C6E7C0E7-CB78-466E-9653-F98CA94F014B}" presName="Triangle" presStyleLbl="alignNode1" presStyleIdx="1" presStyleCnt="9" custLinFactX="56828" custLinFactNeighborX="100000" custLinFactNeighborY="-15987"/>
      <dgm:spPr>
        <a:solidFill>
          <a:schemeClr val="accent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</dgm:pt>
    <dgm:pt modelId="{DCEE9A5C-F0DA-4AC8-9D24-2DEBD17C276C}" type="pres">
      <dgm:prSet presAssocID="{830FD54E-15B6-483A-8C9E-580F7A304610}" presName="sibTrans" presStyleCnt="0"/>
      <dgm:spPr/>
    </dgm:pt>
    <dgm:pt modelId="{9418059D-D5E6-4446-A0A4-2E3CB7BDEEAE}" type="pres">
      <dgm:prSet presAssocID="{830FD54E-15B6-483A-8C9E-580F7A304610}" presName="space" presStyleCnt="0"/>
      <dgm:spPr/>
    </dgm:pt>
    <dgm:pt modelId="{F8D9EF22-0281-43DB-A532-CA7EC0410B70}" type="pres">
      <dgm:prSet presAssocID="{34DA3706-230A-4B29-95D9-CFCA0BFA3292}" presName="composite" presStyleCnt="0"/>
      <dgm:spPr>
        <a:sp3d>
          <a:bevelT w="190500" h="38100"/>
        </a:sp3d>
      </dgm:spPr>
    </dgm:pt>
    <dgm:pt modelId="{E0B5C27E-3339-4B75-ABE6-C896C7F9D1C9}" type="pres">
      <dgm:prSet presAssocID="{34DA3706-230A-4B29-95D9-CFCA0BFA3292}" presName="LShape" presStyleLbl="alignNode1" presStyleIdx="2" presStyleCnt="9" custLinFactNeighborX="50158" custLinFactNeighborY="-32350"/>
      <dgm:spPr>
        <a:sp3d>
          <a:bevelT w="190500" h="38100"/>
        </a:sp3d>
      </dgm:spPr>
    </dgm:pt>
    <dgm:pt modelId="{586F7B33-5986-4FBD-AA4B-2E6D330C0FC6}" type="pres">
      <dgm:prSet presAssocID="{34DA3706-230A-4B29-95D9-CFCA0BFA3292}" presName="ParentText" presStyleLbl="revTx" presStyleIdx="1" presStyleCnt="5" custLinFactNeighborX="-444" custLinFactNeighborY="4325">
        <dgm:presLayoutVars>
          <dgm:chMax val="0"/>
          <dgm:chPref val="0"/>
          <dgm:bulletEnabled val="1"/>
        </dgm:presLayoutVars>
      </dgm:prSet>
      <dgm:spPr/>
    </dgm:pt>
    <dgm:pt modelId="{D9EFBFAC-DF45-47CE-B621-45AB704C2855}" type="pres">
      <dgm:prSet presAssocID="{34DA3706-230A-4B29-95D9-CFCA0BFA3292}" presName="Triangle" presStyleLbl="alignNode1" presStyleIdx="3" presStyleCnt="9" custLinFactX="200000" custLinFactNeighborX="282912" custLinFactNeighborY="18564"/>
      <dgm:spPr>
        <a:solidFill>
          <a:schemeClr val="accent4">
            <a:lumMod val="60000"/>
            <a:lumOff val="40000"/>
          </a:schemeClr>
        </a:solidFill>
        <a:ln>
          <a:noFill/>
        </a:ln>
        <a:sp3d>
          <a:bevelT w="190500" h="38100"/>
        </a:sp3d>
      </dgm:spPr>
    </dgm:pt>
    <dgm:pt modelId="{E9CB7EC1-0C2B-411F-A6BA-F6799D87FEBA}" type="pres">
      <dgm:prSet presAssocID="{4FD9C29B-1BCE-4BBD-BF9F-C7DAC8454D99}" presName="sibTrans" presStyleCnt="0"/>
      <dgm:spPr>
        <a:sp3d>
          <a:bevelT w="190500" h="38100"/>
        </a:sp3d>
      </dgm:spPr>
    </dgm:pt>
    <dgm:pt modelId="{303BF29F-02BA-4844-B66C-80A9AA7AB588}" type="pres">
      <dgm:prSet presAssocID="{4FD9C29B-1BCE-4BBD-BF9F-C7DAC8454D99}" presName="space" presStyleCnt="0"/>
      <dgm:spPr>
        <a:sp3d>
          <a:bevelT w="190500" h="38100"/>
        </a:sp3d>
      </dgm:spPr>
    </dgm:pt>
    <dgm:pt modelId="{09238319-0914-42CA-8BDA-91142E934386}" type="pres">
      <dgm:prSet presAssocID="{5F32B27A-A306-49C8-95B0-E57BEEFDF4E1}" presName="composite" presStyleCnt="0"/>
      <dgm:spPr>
        <a:sp3d>
          <a:bevelT w="190500" h="38100"/>
        </a:sp3d>
      </dgm:spPr>
    </dgm:pt>
    <dgm:pt modelId="{4CF0B96A-B1D3-485F-AAA2-269E7E79CD08}" type="pres">
      <dgm:prSet presAssocID="{5F32B27A-A306-49C8-95B0-E57BEEFDF4E1}" presName="LShape" presStyleLbl="alignNode1" presStyleIdx="4" presStyleCnt="9" custScaleX="85122" custLinFactX="9046" custLinFactNeighborX="100000" custLinFactNeighborY="-14402"/>
      <dgm:spPr>
        <a:sp3d>
          <a:bevelT w="190500" h="38100"/>
        </a:sp3d>
      </dgm:spPr>
    </dgm:pt>
    <dgm:pt modelId="{D98E0C41-AF3B-41A5-8DC7-1647D3B5E87F}" type="pres">
      <dgm:prSet presAssocID="{5F32B27A-A306-49C8-95B0-E57BEEFDF4E1}" presName="ParentText" presStyleLbl="revTx" presStyleIdx="2" presStyleCnt="5" custLinFactNeighborX="-1110" custLinFactNeighborY="875">
        <dgm:presLayoutVars>
          <dgm:chMax val="0"/>
          <dgm:chPref val="0"/>
          <dgm:bulletEnabled val="1"/>
        </dgm:presLayoutVars>
      </dgm:prSet>
      <dgm:spPr/>
    </dgm:pt>
    <dgm:pt modelId="{A97128F9-5299-4C64-92A2-DC69EE3C61CA}" type="pres">
      <dgm:prSet presAssocID="{5F32B27A-A306-49C8-95B0-E57BEEFDF4E1}" presName="Triangle" presStyleLbl="alignNode1" presStyleIdx="5" presStyleCnt="9" custAng="5400000" custFlipHor="1" custScaleX="15040" custScaleY="27165" custLinFactX="9960" custLinFactY="67769" custLinFactNeighborX="100000" custLinFactNeighborY="100000"/>
      <dgm:spPr>
        <a:solidFill>
          <a:schemeClr val="accent6"/>
        </a:solidFill>
        <a:ln>
          <a:noFill/>
        </a:ln>
        <a:sp3d>
          <a:bevelT w="190500" h="38100"/>
        </a:sp3d>
      </dgm:spPr>
    </dgm:pt>
    <dgm:pt modelId="{144258CD-02D0-45A3-A027-EA490D97C336}" type="pres">
      <dgm:prSet presAssocID="{778F00BC-C1BB-40D6-A3D4-E05321DB3343}" presName="sibTrans" presStyleCnt="0"/>
      <dgm:spPr>
        <a:sp3d>
          <a:bevelT w="190500" h="38100"/>
        </a:sp3d>
      </dgm:spPr>
    </dgm:pt>
    <dgm:pt modelId="{8A3E77A8-A201-473B-8D6D-CE10C06445C0}" type="pres">
      <dgm:prSet presAssocID="{778F00BC-C1BB-40D6-A3D4-E05321DB3343}" presName="space" presStyleCnt="0"/>
      <dgm:spPr>
        <a:sp3d>
          <a:bevelT w="190500" h="38100"/>
        </a:sp3d>
      </dgm:spPr>
    </dgm:pt>
    <dgm:pt modelId="{DA26E3F2-6CA7-49FC-9218-A5E2EC417C99}" type="pres">
      <dgm:prSet presAssocID="{239757EC-5FBA-4D75-A1F0-39FB3DF90B24}" presName="composite" presStyleCnt="0"/>
      <dgm:spPr>
        <a:sp3d>
          <a:bevelT w="190500" h="38100"/>
        </a:sp3d>
      </dgm:spPr>
    </dgm:pt>
    <dgm:pt modelId="{70964C2A-1705-463D-B098-9E9066E0A06F}" type="pres">
      <dgm:prSet presAssocID="{239757EC-5FBA-4D75-A1F0-39FB3DF90B24}" presName="LShape" presStyleLbl="alignNode1" presStyleIdx="6" presStyleCnt="9" custLinFactNeighborX="-2276" custLinFactNeighborY="21257"/>
      <dgm:spPr>
        <a:solidFill>
          <a:srgbClr val="002060"/>
        </a:solidFill>
        <a:sp3d>
          <a:bevelT w="190500" h="38100"/>
        </a:sp3d>
      </dgm:spPr>
    </dgm:pt>
    <dgm:pt modelId="{161E15EC-2B4A-415A-821A-1D67EDEA5F0E}" type="pres">
      <dgm:prSet presAssocID="{239757EC-5FBA-4D75-A1F0-39FB3DF90B24}" presName="ParentText" presStyleLbl="revTx" presStyleIdx="3" presStyleCnt="5" custLinFactNeighborX="1457" custLinFactNeighborY="-326">
        <dgm:presLayoutVars>
          <dgm:chMax val="0"/>
          <dgm:chPref val="0"/>
          <dgm:bulletEnabled val="1"/>
        </dgm:presLayoutVars>
      </dgm:prSet>
      <dgm:spPr/>
    </dgm:pt>
    <dgm:pt modelId="{7588CEFD-1359-44C0-8B74-24F2C6982DA6}" type="pres">
      <dgm:prSet presAssocID="{239757EC-5FBA-4D75-A1F0-39FB3DF90B24}" presName="Triangle" presStyleLbl="alignNode1" presStyleIdx="7" presStyleCnt="9" custAng="5400000" custLinFactX="25306" custLinFactY="100000" custLinFactNeighborX="100000" custLinFactNeighborY="136441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FCA4CCEE-EC54-43FC-9C69-AF3265FCA854}" type="pres">
      <dgm:prSet presAssocID="{E1B1F0F1-0298-4DB3-8538-73A6B898C9AA}" presName="sibTrans" presStyleCnt="0"/>
      <dgm:spPr/>
    </dgm:pt>
    <dgm:pt modelId="{CAD59A34-2049-4AFB-898E-0D004AA44A1E}" type="pres">
      <dgm:prSet presAssocID="{E1B1F0F1-0298-4DB3-8538-73A6B898C9AA}" presName="space" presStyleCnt="0"/>
      <dgm:spPr/>
    </dgm:pt>
    <dgm:pt modelId="{26A9216E-AD4F-4C3A-9ED0-6590ED7081F3}" type="pres">
      <dgm:prSet presAssocID="{68039223-1F60-44F8-B2C8-72848B6C0C5B}" presName="composite" presStyleCnt="0"/>
      <dgm:spPr/>
    </dgm:pt>
    <dgm:pt modelId="{A03E048E-765D-4A10-B15B-1B67C9048131}" type="pres">
      <dgm:prSet presAssocID="{68039223-1F60-44F8-B2C8-72848B6C0C5B}" presName="LShape" presStyleLbl="alignNode1" presStyleIdx="8" presStyleCnt="9" custLinFactY="627" custLinFactNeighborX="-5504" custLinFactNeighborY="10000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</dgm:pt>
    <dgm:pt modelId="{D4437A65-CF83-4D3A-891A-11F732FD7278}" type="pres">
      <dgm:prSet presAssocID="{68039223-1F60-44F8-B2C8-72848B6C0C5B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CCBA5915-E460-4B26-A5EC-4B58D196F43A}" srcId="{B46BD8EA-63CA-4403-B202-18F64601172E}" destId="{34DA3706-230A-4B29-95D9-CFCA0BFA3292}" srcOrd="1" destOrd="0" parTransId="{3606BD69-A29E-4BBF-91BF-84421EC003C2}" sibTransId="{4FD9C29B-1BCE-4BBD-BF9F-C7DAC8454D99}"/>
    <dgm:cxn modelId="{74C67D1C-0F9E-4847-BA1F-880D1AAFB311}" srcId="{B46BD8EA-63CA-4403-B202-18F64601172E}" destId="{5F32B27A-A306-49C8-95B0-E57BEEFDF4E1}" srcOrd="2" destOrd="0" parTransId="{7C7E2EAD-F2FD-472B-98C7-EB0F23ED8916}" sibTransId="{778F00BC-C1BB-40D6-A3D4-E05321DB3343}"/>
    <dgm:cxn modelId="{D1980F27-1311-4B72-BE75-B555C6E8D446}" type="presOf" srcId="{C6E7C0E7-CB78-466E-9653-F98CA94F014B}" destId="{7BA07890-1AC1-4F66-B114-02603C3BDF36}" srcOrd="0" destOrd="0" presId="urn:microsoft.com/office/officeart/2009/3/layout/StepUpProcess"/>
    <dgm:cxn modelId="{51F5DF84-421E-4EBA-95E5-98BD64282A92}" srcId="{B46BD8EA-63CA-4403-B202-18F64601172E}" destId="{239757EC-5FBA-4D75-A1F0-39FB3DF90B24}" srcOrd="3" destOrd="0" parTransId="{958A94D7-4F2E-4C65-9848-F40404E9B2B1}" sibTransId="{E1B1F0F1-0298-4DB3-8538-73A6B898C9AA}"/>
    <dgm:cxn modelId="{E521E688-1F08-45CD-8F40-9D371686255F}" type="presOf" srcId="{68039223-1F60-44F8-B2C8-72848B6C0C5B}" destId="{D4437A65-CF83-4D3A-891A-11F732FD7278}" srcOrd="0" destOrd="0" presId="urn:microsoft.com/office/officeart/2009/3/layout/StepUpProcess"/>
    <dgm:cxn modelId="{423F81BF-21F6-4B48-9890-EA8C93B84BC9}" type="presOf" srcId="{B46BD8EA-63CA-4403-B202-18F64601172E}" destId="{DEA45502-5445-4830-9396-3E669F24421B}" srcOrd="0" destOrd="0" presId="urn:microsoft.com/office/officeart/2009/3/layout/StepUpProcess"/>
    <dgm:cxn modelId="{EDE0DACD-3D0A-4582-85B3-2C0EA132B010}" type="presOf" srcId="{34DA3706-230A-4B29-95D9-CFCA0BFA3292}" destId="{586F7B33-5986-4FBD-AA4B-2E6D330C0FC6}" srcOrd="0" destOrd="0" presId="urn:microsoft.com/office/officeart/2009/3/layout/StepUpProcess"/>
    <dgm:cxn modelId="{6F6F37DB-116C-4698-8E7B-4AB824898310}" srcId="{B46BD8EA-63CA-4403-B202-18F64601172E}" destId="{68039223-1F60-44F8-B2C8-72848B6C0C5B}" srcOrd="4" destOrd="0" parTransId="{0873F98A-7BAB-458C-BC04-06D0808E80EF}" sibTransId="{A01657DB-2D06-4AE4-A70B-F99B85836540}"/>
    <dgm:cxn modelId="{9B54DEDD-60CC-4B3F-968B-3B7418B5F986}" type="presOf" srcId="{5F32B27A-A306-49C8-95B0-E57BEEFDF4E1}" destId="{D98E0C41-AF3B-41A5-8DC7-1647D3B5E87F}" srcOrd="0" destOrd="0" presId="urn:microsoft.com/office/officeart/2009/3/layout/StepUpProcess"/>
    <dgm:cxn modelId="{67A58CE0-897A-4020-9B17-A6E7F7FE3908}" type="presOf" srcId="{239757EC-5FBA-4D75-A1F0-39FB3DF90B24}" destId="{161E15EC-2B4A-415A-821A-1D67EDEA5F0E}" srcOrd="0" destOrd="0" presId="urn:microsoft.com/office/officeart/2009/3/layout/StepUpProcess"/>
    <dgm:cxn modelId="{BD543EE3-1C7E-48FE-B74E-FD1CD8A9EBDA}" srcId="{B46BD8EA-63CA-4403-B202-18F64601172E}" destId="{C6E7C0E7-CB78-466E-9653-F98CA94F014B}" srcOrd="0" destOrd="0" parTransId="{BE790FD2-AF27-48C3-971A-BB1E78928A79}" sibTransId="{830FD54E-15B6-483A-8C9E-580F7A304610}"/>
    <dgm:cxn modelId="{C9F4C5D0-7AC2-48FC-A24B-3F4F6A49AA87}" type="presParOf" srcId="{DEA45502-5445-4830-9396-3E669F24421B}" destId="{FFE4B742-66D0-42BB-B456-E7318D487778}" srcOrd="0" destOrd="0" presId="urn:microsoft.com/office/officeart/2009/3/layout/StepUpProcess"/>
    <dgm:cxn modelId="{86FC53E8-9E99-41E1-970D-35000302D7AE}" type="presParOf" srcId="{FFE4B742-66D0-42BB-B456-E7318D487778}" destId="{E076B890-CE8F-41DA-9060-675B27567B49}" srcOrd="0" destOrd="0" presId="urn:microsoft.com/office/officeart/2009/3/layout/StepUpProcess"/>
    <dgm:cxn modelId="{C8840CD3-58FE-42DB-8581-E3A05C5EF7F6}" type="presParOf" srcId="{FFE4B742-66D0-42BB-B456-E7318D487778}" destId="{7BA07890-1AC1-4F66-B114-02603C3BDF36}" srcOrd="1" destOrd="0" presId="urn:microsoft.com/office/officeart/2009/3/layout/StepUpProcess"/>
    <dgm:cxn modelId="{30A9BCF9-A8F2-45F4-8AEF-CB8BA297A4B2}" type="presParOf" srcId="{FFE4B742-66D0-42BB-B456-E7318D487778}" destId="{199EBFCE-A232-4DDD-B37E-7290F3154478}" srcOrd="2" destOrd="0" presId="urn:microsoft.com/office/officeart/2009/3/layout/StepUpProcess"/>
    <dgm:cxn modelId="{3ABAF4D9-E239-4D20-900B-A7C8DB3D4B2E}" type="presParOf" srcId="{DEA45502-5445-4830-9396-3E669F24421B}" destId="{DCEE9A5C-F0DA-4AC8-9D24-2DEBD17C276C}" srcOrd="1" destOrd="0" presId="urn:microsoft.com/office/officeart/2009/3/layout/StepUpProcess"/>
    <dgm:cxn modelId="{B34D9FCE-E1CD-407F-8A22-677726E6B044}" type="presParOf" srcId="{DCEE9A5C-F0DA-4AC8-9D24-2DEBD17C276C}" destId="{9418059D-D5E6-4446-A0A4-2E3CB7BDEEAE}" srcOrd="0" destOrd="0" presId="urn:microsoft.com/office/officeart/2009/3/layout/StepUpProcess"/>
    <dgm:cxn modelId="{72E990EE-7A61-48F0-8E19-1304B164DD23}" type="presParOf" srcId="{DEA45502-5445-4830-9396-3E669F24421B}" destId="{F8D9EF22-0281-43DB-A532-CA7EC0410B70}" srcOrd="2" destOrd="0" presId="urn:microsoft.com/office/officeart/2009/3/layout/StepUpProcess"/>
    <dgm:cxn modelId="{B170373E-39CD-455A-A270-74D05296D37B}" type="presParOf" srcId="{F8D9EF22-0281-43DB-A532-CA7EC0410B70}" destId="{E0B5C27E-3339-4B75-ABE6-C896C7F9D1C9}" srcOrd="0" destOrd="0" presId="urn:microsoft.com/office/officeart/2009/3/layout/StepUpProcess"/>
    <dgm:cxn modelId="{77007DFA-47C0-4862-97FE-8ACD38C903D4}" type="presParOf" srcId="{F8D9EF22-0281-43DB-A532-CA7EC0410B70}" destId="{586F7B33-5986-4FBD-AA4B-2E6D330C0FC6}" srcOrd="1" destOrd="0" presId="urn:microsoft.com/office/officeart/2009/3/layout/StepUpProcess"/>
    <dgm:cxn modelId="{539C89B0-D79A-4DCE-B929-B4E0713821CC}" type="presParOf" srcId="{F8D9EF22-0281-43DB-A532-CA7EC0410B70}" destId="{D9EFBFAC-DF45-47CE-B621-45AB704C2855}" srcOrd="2" destOrd="0" presId="urn:microsoft.com/office/officeart/2009/3/layout/StepUpProcess"/>
    <dgm:cxn modelId="{424D9ED3-31B9-4080-B26C-AA1223F82444}" type="presParOf" srcId="{DEA45502-5445-4830-9396-3E669F24421B}" destId="{E9CB7EC1-0C2B-411F-A6BA-F6799D87FEBA}" srcOrd="3" destOrd="0" presId="urn:microsoft.com/office/officeart/2009/3/layout/StepUpProcess"/>
    <dgm:cxn modelId="{2CF4A0C3-FDF3-4BDE-95C9-E8EFA8AC6E4A}" type="presParOf" srcId="{E9CB7EC1-0C2B-411F-A6BA-F6799D87FEBA}" destId="{303BF29F-02BA-4844-B66C-80A9AA7AB588}" srcOrd="0" destOrd="0" presId="urn:microsoft.com/office/officeart/2009/3/layout/StepUpProcess"/>
    <dgm:cxn modelId="{5C9BD24E-EEC2-4559-B7EF-C6161869EBFE}" type="presParOf" srcId="{DEA45502-5445-4830-9396-3E669F24421B}" destId="{09238319-0914-42CA-8BDA-91142E934386}" srcOrd="4" destOrd="0" presId="urn:microsoft.com/office/officeart/2009/3/layout/StepUpProcess"/>
    <dgm:cxn modelId="{18659D40-D0D5-44A2-B29A-F0DC45FDD102}" type="presParOf" srcId="{09238319-0914-42CA-8BDA-91142E934386}" destId="{4CF0B96A-B1D3-485F-AAA2-269E7E79CD08}" srcOrd="0" destOrd="0" presId="urn:microsoft.com/office/officeart/2009/3/layout/StepUpProcess"/>
    <dgm:cxn modelId="{E66870B4-CE9E-444A-967E-DD5D0E95FF10}" type="presParOf" srcId="{09238319-0914-42CA-8BDA-91142E934386}" destId="{D98E0C41-AF3B-41A5-8DC7-1647D3B5E87F}" srcOrd="1" destOrd="0" presId="urn:microsoft.com/office/officeart/2009/3/layout/StepUpProcess"/>
    <dgm:cxn modelId="{83D48FBE-DF5C-4FF7-9CF5-9EE149FCDA24}" type="presParOf" srcId="{09238319-0914-42CA-8BDA-91142E934386}" destId="{A97128F9-5299-4C64-92A2-DC69EE3C61CA}" srcOrd="2" destOrd="0" presId="urn:microsoft.com/office/officeart/2009/3/layout/StepUpProcess"/>
    <dgm:cxn modelId="{7D45CB34-44BC-4E1C-8347-08CB92019D99}" type="presParOf" srcId="{DEA45502-5445-4830-9396-3E669F24421B}" destId="{144258CD-02D0-45A3-A027-EA490D97C336}" srcOrd="5" destOrd="0" presId="urn:microsoft.com/office/officeart/2009/3/layout/StepUpProcess"/>
    <dgm:cxn modelId="{09FB2F4A-5B47-418D-A9BF-F9051D0BCAD0}" type="presParOf" srcId="{144258CD-02D0-45A3-A027-EA490D97C336}" destId="{8A3E77A8-A201-473B-8D6D-CE10C06445C0}" srcOrd="0" destOrd="0" presId="urn:microsoft.com/office/officeart/2009/3/layout/StepUpProcess"/>
    <dgm:cxn modelId="{B4493EF2-5AA0-4A34-8CCA-6E45E8B859C0}" type="presParOf" srcId="{DEA45502-5445-4830-9396-3E669F24421B}" destId="{DA26E3F2-6CA7-49FC-9218-A5E2EC417C99}" srcOrd="6" destOrd="0" presId="urn:microsoft.com/office/officeart/2009/3/layout/StepUpProcess"/>
    <dgm:cxn modelId="{F7677207-47FF-408E-BB9E-EF57AAB8F322}" type="presParOf" srcId="{DA26E3F2-6CA7-49FC-9218-A5E2EC417C99}" destId="{70964C2A-1705-463D-B098-9E9066E0A06F}" srcOrd="0" destOrd="0" presId="urn:microsoft.com/office/officeart/2009/3/layout/StepUpProcess"/>
    <dgm:cxn modelId="{A1F60F84-6A8F-46A6-9B25-328F7EA995BB}" type="presParOf" srcId="{DA26E3F2-6CA7-49FC-9218-A5E2EC417C99}" destId="{161E15EC-2B4A-415A-821A-1D67EDEA5F0E}" srcOrd="1" destOrd="0" presId="urn:microsoft.com/office/officeart/2009/3/layout/StepUpProcess"/>
    <dgm:cxn modelId="{7CDCA514-2A4E-4193-853E-B259F1745BAC}" type="presParOf" srcId="{DA26E3F2-6CA7-49FC-9218-A5E2EC417C99}" destId="{7588CEFD-1359-44C0-8B74-24F2C6982DA6}" srcOrd="2" destOrd="0" presId="urn:microsoft.com/office/officeart/2009/3/layout/StepUpProcess"/>
    <dgm:cxn modelId="{0EF80321-DCCE-4560-8002-E74015F20A0E}" type="presParOf" srcId="{DEA45502-5445-4830-9396-3E669F24421B}" destId="{FCA4CCEE-EC54-43FC-9C69-AF3265FCA854}" srcOrd="7" destOrd="0" presId="urn:microsoft.com/office/officeart/2009/3/layout/StepUpProcess"/>
    <dgm:cxn modelId="{8BBB7DE9-5B93-47CC-B48E-37E44851C37D}" type="presParOf" srcId="{FCA4CCEE-EC54-43FC-9C69-AF3265FCA854}" destId="{CAD59A34-2049-4AFB-898E-0D004AA44A1E}" srcOrd="0" destOrd="0" presId="urn:microsoft.com/office/officeart/2009/3/layout/StepUpProcess"/>
    <dgm:cxn modelId="{FA44B8E0-0760-4E47-AB24-7BEC376D716B}" type="presParOf" srcId="{DEA45502-5445-4830-9396-3E669F24421B}" destId="{26A9216E-AD4F-4C3A-9ED0-6590ED7081F3}" srcOrd="8" destOrd="0" presId="urn:microsoft.com/office/officeart/2009/3/layout/StepUpProcess"/>
    <dgm:cxn modelId="{9AE4B7BB-052B-4E07-B147-C0856A477E9D}" type="presParOf" srcId="{26A9216E-AD4F-4C3A-9ED0-6590ED7081F3}" destId="{A03E048E-765D-4A10-B15B-1B67C9048131}" srcOrd="0" destOrd="0" presId="urn:microsoft.com/office/officeart/2009/3/layout/StepUpProcess"/>
    <dgm:cxn modelId="{3589A7E7-0A65-4DBA-AE9D-DBB9204F5CF6}" type="presParOf" srcId="{26A9216E-AD4F-4C3A-9ED0-6590ED7081F3}" destId="{D4437A65-CF83-4D3A-891A-11F732FD7278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6B890-CE8F-41DA-9060-675B27567B49}">
      <dsp:nvSpPr>
        <dsp:cNvPr id="0" name=""/>
        <dsp:cNvSpPr/>
      </dsp:nvSpPr>
      <dsp:spPr>
        <a:xfrm rot="5400000">
          <a:off x="1035653" y="1417967"/>
          <a:ext cx="1149589" cy="191289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A07890-1AC1-4F66-B114-02603C3BDF36}">
      <dsp:nvSpPr>
        <dsp:cNvPr id="0" name=""/>
        <dsp:cNvSpPr/>
      </dsp:nvSpPr>
      <dsp:spPr>
        <a:xfrm>
          <a:off x="312950" y="2166362"/>
          <a:ext cx="1726968" cy="1513789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/>
        </a:p>
      </dsp:txBody>
      <dsp:txXfrm>
        <a:off x="312950" y="2166362"/>
        <a:ext cx="1726968" cy="1513789"/>
      </dsp:txXfrm>
    </dsp:sp>
    <dsp:sp modelId="{199EBFCE-A232-4DDD-B37E-7290F3154478}">
      <dsp:nvSpPr>
        <dsp:cNvPr id="0" name=""/>
        <dsp:cNvSpPr/>
      </dsp:nvSpPr>
      <dsp:spPr>
        <a:xfrm>
          <a:off x="2225088" y="1401898"/>
          <a:ext cx="325843" cy="325843"/>
        </a:xfrm>
        <a:prstGeom prst="triangle">
          <a:avLst>
            <a:gd name="adj" fmla="val 10000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5C27E-3339-4B75-ABE6-C896C7F9D1C9}">
      <dsp:nvSpPr>
        <dsp:cNvPr id="0" name=""/>
        <dsp:cNvSpPr/>
      </dsp:nvSpPr>
      <dsp:spPr>
        <a:xfrm rot="5400000">
          <a:off x="3578459" y="699780"/>
          <a:ext cx="1149589" cy="191289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6F7B33-5986-4FBD-AA4B-2E6D330C0FC6}">
      <dsp:nvSpPr>
        <dsp:cNvPr id="0" name=""/>
        <dsp:cNvSpPr/>
      </dsp:nvSpPr>
      <dsp:spPr>
        <a:xfrm>
          <a:off x="2419429" y="1708685"/>
          <a:ext cx="1726968" cy="1513789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 dirty="0"/>
        </a:p>
      </dsp:txBody>
      <dsp:txXfrm>
        <a:off x="2419429" y="1708685"/>
        <a:ext cx="1726968" cy="1513789"/>
      </dsp:txXfrm>
    </dsp:sp>
    <dsp:sp modelId="{D9EFBFAC-DF45-47CE-B621-45AB704C2855}">
      <dsp:nvSpPr>
        <dsp:cNvPr id="0" name=""/>
        <dsp:cNvSpPr/>
      </dsp:nvSpPr>
      <dsp:spPr>
        <a:xfrm>
          <a:off x="5401757" y="991332"/>
          <a:ext cx="325843" cy="325843"/>
        </a:xfrm>
        <a:prstGeom prst="triangle">
          <a:avLst>
            <a:gd name="adj" fmla="val 10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F0B96A-B1D3-485F-AAA2-269E7E79CD08}">
      <dsp:nvSpPr>
        <dsp:cNvPr id="0" name=""/>
        <dsp:cNvSpPr/>
      </dsp:nvSpPr>
      <dsp:spPr>
        <a:xfrm rot="5400000">
          <a:off x="6676769" y="525260"/>
          <a:ext cx="1149589" cy="162829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E0C41-AF3B-41A5-8DC7-1647D3B5E87F}">
      <dsp:nvSpPr>
        <dsp:cNvPr id="0" name=""/>
        <dsp:cNvSpPr/>
      </dsp:nvSpPr>
      <dsp:spPr>
        <a:xfrm>
          <a:off x="4379774" y="1133312"/>
          <a:ext cx="1726968" cy="1513789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6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79774" y="1133312"/>
        <a:ext cx="1726968" cy="1513789"/>
      </dsp:txXfrm>
    </dsp:sp>
    <dsp:sp modelId="{A97128F9-5299-4C64-92A2-DC69EE3C61CA}">
      <dsp:nvSpPr>
        <dsp:cNvPr id="0" name=""/>
        <dsp:cNvSpPr/>
      </dsp:nvSpPr>
      <dsp:spPr>
        <a:xfrm rot="16200000" flipH="1">
          <a:off x="6296784" y="1073023"/>
          <a:ext cx="49006" cy="88515"/>
        </a:xfrm>
        <a:prstGeom prst="triangle">
          <a:avLst>
            <a:gd name="adj" fmla="val 100000"/>
          </a:avLst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/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64C2A-1705-463D-B098-9E9066E0A06F}">
      <dsp:nvSpPr>
        <dsp:cNvPr id="0" name=""/>
        <dsp:cNvSpPr/>
      </dsp:nvSpPr>
      <dsp:spPr>
        <a:xfrm rot="5400000">
          <a:off x="6803747" y="388408"/>
          <a:ext cx="1149589" cy="1912890"/>
        </a:xfrm>
        <a:prstGeom prst="corner">
          <a:avLst>
            <a:gd name="adj1" fmla="val 16120"/>
            <a:gd name="adj2" fmla="val 16110"/>
          </a:avLst>
        </a:prstGeom>
        <a:solidFill>
          <a:srgbClr val="002060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E15EC-2B4A-415A-821A-1D67EDEA5F0E}">
      <dsp:nvSpPr>
        <dsp:cNvPr id="0" name=""/>
        <dsp:cNvSpPr/>
      </dsp:nvSpPr>
      <dsp:spPr>
        <a:xfrm>
          <a:off x="6680552" y="710648"/>
          <a:ext cx="1726968" cy="1513789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80552" y="710648"/>
        <a:ext cx="1726968" cy="1513789"/>
      </dsp:txXfrm>
    </dsp:sp>
    <dsp:sp modelId="{7588CEFD-1359-44C0-8B74-24F2C6982DA6}">
      <dsp:nvSpPr>
        <dsp:cNvPr id="0" name=""/>
        <dsp:cNvSpPr/>
      </dsp:nvSpPr>
      <dsp:spPr>
        <a:xfrm rot="5400000">
          <a:off x="8464816" y="773638"/>
          <a:ext cx="325843" cy="325843"/>
        </a:xfrm>
        <a:prstGeom prst="triangle">
          <a:avLst>
            <a:gd name="adj" fmla="val 10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E048E-765D-4A10-B15B-1B67C9048131}">
      <dsp:nvSpPr>
        <dsp:cNvPr id="0" name=""/>
        <dsp:cNvSpPr/>
      </dsp:nvSpPr>
      <dsp:spPr>
        <a:xfrm rot="5400000">
          <a:off x="8856146" y="777690"/>
          <a:ext cx="1149589" cy="191289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37A65-CF83-4D3A-891A-11F732FD7278}">
      <dsp:nvSpPr>
        <dsp:cNvPr id="0" name=""/>
        <dsp:cNvSpPr/>
      </dsp:nvSpPr>
      <dsp:spPr>
        <a:xfrm>
          <a:off x="8769536" y="192435"/>
          <a:ext cx="1726968" cy="1513789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/>
        </a:p>
      </dsp:txBody>
      <dsp:txXfrm>
        <a:off x="8769536" y="192435"/>
        <a:ext cx="1726968" cy="1513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D89C9-4BB1-482B-9EBB-0F1330DDF110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66D32-534D-47F3-8769-31BB06CC6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845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:a16="http://schemas.microsoft.com/office/drawing/2014/main" id="{41C4B7C3-32FC-F0EC-0437-4B5BE4FFDD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>
            <a:extLst>
              <a:ext uri="{FF2B5EF4-FFF2-40B4-BE49-F238E27FC236}">
                <a16:creationId xmlns:a16="http://schemas.microsoft.com/office/drawing/2014/main" id="{CB9970CD-B8D7-B123-4391-E99C0B6111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4100" name="Номер слайда 3">
            <a:extLst>
              <a:ext uri="{FF2B5EF4-FFF2-40B4-BE49-F238E27FC236}">
                <a16:creationId xmlns:a16="http://schemas.microsoft.com/office/drawing/2014/main" id="{7839892C-D1C0-9AF6-0E6A-11D3D3476C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3034211-293A-447C-9C33-1D366C3B66E3}" type="slidenum">
              <a:rPr lang="ru-RU" altLang="ru-RU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53CD-1419-4C20-B962-72FED142E8C0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A1D9-0543-4401-B81B-F68E3874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458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53CD-1419-4C20-B962-72FED142E8C0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A1D9-0543-4401-B81B-F68E3874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88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53CD-1419-4C20-B962-72FED142E8C0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A1D9-0543-4401-B81B-F68E3874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62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53CD-1419-4C20-B962-72FED142E8C0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A1D9-0543-4401-B81B-F68E3874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43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53CD-1419-4C20-B962-72FED142E8C0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A1D9-0543-4401-B81B-F68E3874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08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53CD-1419-4C20-B962-72FED142E8C0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A1D9-0543-4401-B81B-F68E3874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76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53CD-1419-4C20-B962-72FED142E8C0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A1D9-0543-4401-B81B-F68E3874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93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53CD-1419-4C20-B962-72FED142E8C0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A1D9-0543-4401-B81B-F68E3874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574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53CD-1419-4C20-B962-72FED142E8C0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A1D9-0543-4401-B81B-F68E3874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40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53CD-1419-4C20-B962-72FED142E8C0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A1D9-0543-4401-B81B-F68E3874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96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53CD-1419-4C20-B962-72FED142E8C0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A1D9-0543-4401-B81B-F68E3874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33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F53CD-1419-4C20-B962-72FED142E8C0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5A1D9-0543-4401-B81B-F68E3874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46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tiktok.com/@pstk15" TargetMode="External"/><Relationship Id="rId4" Type="http://schemas.openxmlformats.org/officeDocument/2006/relationships/hyperlink" Target="https://t.me/pstk15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3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5669" y="2215650"/>
            <a:ext cx="11966331" cy="4039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совет</a:t>
            </a: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</a:t>
            </a: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«План развития колледжа на 2026-2030 год.</a:t>
            </a: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работы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ПКСиП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1 семестр 2025-2026 учебного года»</a:t>
            </a:r>
            <a:endParaRPr lang="ru-RU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проведения: 02.02.2026 г.</a:t>
            </a: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Время: 1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.00 ч.</a:t>
            </a: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Место проведения: Кабинет информатики</a:t>
            </a:r>
          </a:p>
          <a:p>
            <a:pPr algn="ctr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Формат проведения: Офлайн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38316" y="82162"/>
            <a:ext cx="6360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КГП на ПХВ «Павлодарский колледж сервиса и питания»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675" y="451494"/>
            <a:ext cx="1748456" cy="176415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65585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2B33A-6E8D-7AEF-B7CD-AC6AE9FF6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4BA2B00-2BDD-4A5A-5D20-C1DFEBEE2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7375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4355537-FA8C-7FD1-C864-84F64D2C42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185676"/>
              </p:ext>
            </p:extLst>
          </p:nvPr>
        </p:nvGraphicFramePr>
        <p:xfrm>
          <a:off x="273269" y="957007"/>
          <a:ext cx="6087617" cy="1706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1185">
                  <a:extLst>
                    <a:ext uri="{9D8B030D-6E8A-4147-A177-3AD203B41FA5}">
                      <a16:colId xmlns:a16="http://schemas.microsoft.com/office/drawing/2014/main" val="3123291532"/>
                    </a:ext>
                  </a:extLst>
                </a:gridCol>
                <a:gridCol w="2300127">
                  <a:extLst>
                    <a:ext uri="{9D8B030D-6E8A-4147-A177-3AD203B41FA5}">
                      <a16:colId xmlns:a16="http://schemas.microsoft.com/office/drawing/2014/main" val="3597212929"/>
                    </a:ext>
                  </a:extLst>
                </a:gridCol>
                <a:gridCol w="1836305">
                  <a:extLst>
                    <a:ext uri="{9D8B030D-6E8A-4147-A177-3AD203B41FA5}">
                      <a16:colId xmlns:a16="http://schemas.microsoft.com/office/drawing/2014/main" val="16423509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>
                          <a:effectLst/>
                        </a:rPr>
                        <a:t>Социальные сети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>
                          <a:effectLst/>
                        </a:rPr>
                        <a:t>202</a:t>
                      </a:r>
                      <a:r>
                        <a:rPr lang="kk-KZ" sz="1400" dirty="0">
                          <a:effectLst/>
                        </a:rPr>
                        <a:t>4</a:t>
                      </a:r>
                      <a:r>
                        <a:rPr lang="ru-RU" sz="1400" dirty="0">
                          <a:effectLst/>
                        </a:rPr>
                        <a:t>-202</a:t>
                      </a:r>
                      <a:r>
                        <a:rPr lang="kk-KZ" sz="1400" dirty="0">
                          <a:effectLst/>
                        </a:rPr>
                        <a:t>5</a:t>
                      </a:r>
                      <a:r>
                        <a:rPr lang="ru-RU" sz="1400" dirty="0">
                          <a:effectLst/>
                        </a:rPr>
                        <a:t> учебный год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>
                          <a:effectLst/>
                        </a:rPr>
                        <a:t>1 семестр 2025-2026 учебный год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3743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p</a:t>
                      </a:r>
                      <a:r>
                        <a:rPr lang="ru-RU" sz="1400" dirty="0">
                          <a:effectLst/>
                        </a:rPr>
                        <a:t>s</a:t>
                      </a:r>
                      <a:r>
                        <a:rPr lang="en-US" sz="1400" dirty="0" err="1">
                          <a:effectLst/>
                        </a:rPr>
                        <a:t>tk</a:t>
                      </a:r>
                      <a:r>
                        <a:rPr lang="ru-RU" sz="1400" dirty="0">
                          <a:effectLst/>
                        </a:rPr>
                        <a:t>15, </a:t>
                      </a:r>
                      <a:r>
                        <a:rPr lang="kk-KZ" sz="1400" dirty="0">
                          <a:effectLst/>
                        </a:rPr>
                        <a:t>Тамақтану колледжі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dirty="0">
                          <a:effectLst/>
                        </a:rPr>
                        <a:t>393 </a:t>
                      </a:r>
                      <a:r>
                        <a:rPr lang="ru-RU" sz="1400" dirty="0">
                          <a:effectLst/>
                        </a:rPr>
                        <a:t>публикаций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dirty="0">
                          <a:effectLst/>
                        </a:rPr>
                        <a:t>119</a:t>
                      </a:r>
                      <a:r>
                        <a:rPr lang="ru-RU" sz="1400" dirty="0">
                          <a:effectLst/>
                        </a:rPr>
                        <a:t> публикаций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5860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p</a:t>
                      </a:r>
                      <a:r>
                        <a:rPr lang="ru-RU" sz="1400">
                          <a:effectLst/>
                        </a:rPr>
                        <a:t>s</a:t>
                      </a:r>
                      <a:r>
                        <a:rPr lang="en-US" sz="1400">
                          <a:effectLst/>
                        </a:rPr>
                        <a:t>tk</a:t>
                      </a: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>
                          <a:effectLst/>
                        </a:rPr>
                        <a:t>Число подписчиков - </a:t>
                      </a:r>
                      <a:r>
                        <a:rPr lang="kk-KZ" sz="1400" dirty="0">
                          <a:effectLst/>
                        </a:rPr>
                        <a:t>1800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>
                          <a:effectLst/>
                        </a:rPr>
                        <a:t>Число подписчиков - 1901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07674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dirty="0">
                          <a:effectLst/>
                        </a:rPr>
                        <a:t>Тамақтану колледжі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>
                          <a:effectLst/>
                        </a:rPr>
                        <a:t>Число подписчиков - </a:t>
                      </a:r>
                      <a:r>
                        <a:rPr lang="kk-KZ" sz="1400" dirty="0">
                          <a:effectLst/>
                        </a:rPr>
                        <a:t>156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>
                          <a:effectLst/>
                        </a:rPr>
                        <a:t>Число подписчиков - </a:t>
                      </a:r>
                      <a:r>
                        <a:rPr lang="kk-KZ" sz="1400" dirty="0">
                          <a:effectLst/>
                        </a:rPr>
                        <a:t>211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920515"/>
                  </a:ext>
                </a:extLst>
              </a:tr>
            </a:tbl>
          </a:graphicData>
        </a:graphic>
      </p:graphicFrame>
      <p:sp>
        <p:nvSpPr>
          <p:cNvPr id="7" name="Rectangle 7">
            <a:extLst>
              <a:ext uri="{FF2B5EF4-FFF2-40B4-BE49-F238E27FC236}">
                <a16:creationId xmlns:a16="http://schemas.microsoft.com/office/drawing/2014/main" id="{D97DB18A-8627-31CB-355D-9ECAFE908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69" y="95134"/>
            <a:ext cx="6087617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Социальные сети</a:t>
            </a: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Постоянное обновление публикаций социальных сетей - 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Instagram</a:t>
            </a:r>
            <a:r>
              <a:rPr kumimoji="0" lang="kk-KZ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Facebook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Публикации за 2024-2025, 1 семестр 2025-2026 учебные года:</a:t>
            </a:r>
            <a:endParaRPr kumimoji="0" lang="ru-RU" altLang="ru-RU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877E2DB2-CA86-5916-A50D-65407FC0EE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0796792"/>
              </p:ext>
            </p:extLst>
          </p:nvPr>
        </p:nvGraphicFramePr>
        <p:xfrm>
          <a:off x="1006883" y="2985600"/>
          <a:ext cx="4427220" cy="1753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F4B0FC6-4192-C1B0-C799-7E5C8BAC5275}"/>
              </a:ext>
            </a:extLst>
          </p:cNvPr>
          <p:cNvSpPr txBox="1"/>
          <p:nvPr/>
        </p:nvSpPr>
        <p:spPr>
          <a:xfrm>
            <a:off x="172493" y="4873127"/>
            <a:ext cx="58502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числа подписчиков за 1 семестр 2025-2026 учебного года </a:t>
            </a:r>
          </a:p>
          <a:p>
            <a:pPr algn="ctr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101 подписчиков.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1C9BF5-AD29-A1B7-3E2E-6998ED42BECD}"/>
              </a:ext>
            </a:extLst>
          </p:cNvPr>
          <p:cNvSpPr txBox="1"/>
          <p:nvPr/>
        </p:nvSpPr>
        <p:spPr>
          <a:xfrm>
            <a:off x="6488722" y="215545"/>
            <a:ext cx="55517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количества просмотров публикаций в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Instagram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DB732A01-6030-CF99-6A30-29BEB7922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604015"/>
              </p:ext>
            </p:extLst>
          </p:nvPr>
        </p:nvGraphicFramePr>
        <p:xfrm>
          <a:off x="7417425" y="887868"/>
          <a:ext cx="3328536" cy="14410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3682">
                  <a:extLst>
                    <a:ext uri="{9D8B030D-6E8A-4147-A177-3AD203B41FA5}">
                      <a16:colId xmlns:a16="http://schemas.microsoft.com/office/drawing/2014/main" val="1297341788"/>
                    </a:ext>
                  </a:extLst>
                </a:gridCol>
                <a:gridCol w="1914854">
                  <a:extLst>
                    <a:ext uri="{9D8B030D-6E8A-4147-A177-3AD203B41FA5}">
                      <a16:colId xmlns:a16="http://schemas.microsoft.com/office/drawing/2014/main" val="3160579596"/>
                    </a:ext>
                  </a:extLst>
                </a:gridCol>
              </a:tblGrid>
              <a:tr h="334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</a:rPr>
                        <a:t>Учебный год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</a:rPr>
                        <a:t>Кол-во просмотров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</a:rPr>
                        <a:t>(максимальный показатель)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1770885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202</a:t>
                      </a:r>
                      <a:r>
                        <a:rPr lang="kk-KZ" sz="1400">
                          <a:effectLst/>
                        </a:rPr>
                        <a:t>4</a:t>
                      </a:r>
                      <a:r>
                        <a:rPr lang="ru-RU" sz="1400">
                          <a:effectLst/>
                        </a:rPr>
                        <a:t>-202</a:t>
                      </a:r>
                      <a:r>
                        <a:rPr lang="kk-KZ" sz="14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>
                          <a:effectLst/>
                        </a:rPr>
                        <a:t>6096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0594753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>
                          <a:effectLst/>
                        </a:rPr>
                        <a:t>1 семестр 2025-2026 года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</a:rPr>
                        <a:t>10601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6094285"/>
                  </a:ext>
                </a:extLst>
              </a:tr>
            </a:tbl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B3127E12-589A-6513-94B6-2C03E66D23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5461899"/>
              </p:ext>
            </p:extLst>
          </p:nvPr>
        </p:nvGraphicFramePr>
        <p:xfrm>
          <a:off x="7390493" y="2468228"/>
          <a:ext cx="3355468" cy="1660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579C3AB-7D6E-D4E0-864F-B2ADA40E882C}"/>
              </a:ext>
            </a:extLst>
          </p:cNvPr>
          <p:cNvSpPr txBox="1"/>
          <p:nvPr/>
        </p:nvSpPr>
        <p:spPr>
          <a:xfrm>
            <a:off x="6360886" y="4207683"/>
            <a:ext cx="5679568" cy="2265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Количество просмотров публикаций в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Instagram </a:t>
            </a:r>
            <a:r>
              <a:rPr lang="kk-KZ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увеличилось</a:t>
            </a:r>
            <a:r>
              <a:rPr lang="kk-K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сравнению с прошлым учебным годом на 4505 просмотр, самой популярной публикацией в 2024-2025 учебном году был видеоролик о конкурсе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Worldskills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Pavlodar 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компетенции «</a:t>
            </a:r>
            <a:r>
              <a:rPr lang="kk-KZ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Кондитерское</a:t>
            </a:r>
            <a:r>
              <a:rPr lang="kk-K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дело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- 6096 просмотров.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За 1 семестр 2025-2026 учебного года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публикация о присвоении премии «</a:t>
            </a:r>
            <a:r>
              <a:rPr lang="kk-KZ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Үздік шебер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мастер</a:t>
            </a:r>
            <a:r>
              <a:rPr lang="kk-KZ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Садриденовой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А.М.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набрала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больше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просмотров – 10601. 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Созданы и систематически наполняются контентом аккаунты в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Telegram </a:t>
            </a:r>
            <a:r>
              <a:rPr lang="en-US" sz="1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ru-RU" sz="1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1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t</a:t>
            </a:r>
            <a:r>
              <a:rPr lang="ru-RU" sz="1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1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me</a:t>
            </a:r>
            <a:r>
              <a:rPr lang="ru-RU" sz="1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en-US" sz="14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pstk</a:t>
            </a:r>
            <a:r>
              <a:rPr lang="ru-RU" sz="1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15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в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TikTok </a:t>
            </a:r>
            <a:r>
              <a:rPr lang="ru-RU" sz="1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tiktok.com/@pstk15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495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95331D-160F-A439-EB7F-EF73B4A9E0E1}"/>
              </a:ext>
            </a:extLst>
          </p:cNvPr>
          <p:cNvSpPr txBox="1"/>
          <p:nvPr/>
        </p:nvSpPr>
        <p:spPr>
          <a:xfrm>
            <a:off x="179293" y="184666"/>
            <a:ext cx="11743765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Воспитательная работа</a:t>
            </a:r>
          </a:p>
          <a:p>
            <a:r>
              <a:rPr lang="ru-RU" sz="1600" dirty="0"/>
              <a:t>Воспитательные мероприятия в колледже- 16</a:t>
            </a:r>
          </a:p>
          <a:p>
            <a:r>
              <a:rPr lang="ru-RU" sz="1600" dirty="0"/>
              <a:t>Работа кураторов с группами - 6(3-ПК-44)</a:t>
            </a:r>
          </a:p>
          <a:p>
            <a:r>
              <a:rPr lang="ru-RU" sz="1600" dirty="0"/>
              <a:t>Встречи в колледже(полиция, прокуратура, медики) – 10</a:t>
            </a:r>
          </a:p>
          <a:p>
            <a:r>
              <a:rPr lang="ru-RU" sz="1600" dirty="0"/>
              <a:t>Профилактика наркомании -3</a:t>
            </a:r>
          </a:p>
          <a:p>
            <a:r>
              <a:rPr lang="ru-RU" sz="1600" dirty="0"/>
              <a:t>Психолог(тренинги) – 1</a:t>
            </a:r>
          </a:p>
          <a:p>
            <a:r>
              <a:rPr lang="ru-RU" sz="1600" dirty="0"/>
              <a:t>Участие в конкурсах и призовые по воспитательной работе  – 3</a:t>
            </a:r>
          </a:p>
          <a:p>
            <a:r>
              <a:rPr lang="ru-RU" sz="1600" dirty="0"/>
              <a:t>Выход НВП – 1</a:t>
            </a:r>
          </a:p>
          <a:p>
            <a:r>
              <a:rPr lang="ru-RU" sz="1600" dirty="0"/>
              <a:t>Спортивные достижения – 3</a:t>
            </a:r>
          </a:p>
          <a:p>
            <a:r>
              <a:rPr lang="ru-RU" sz="1600" dirty="0"/>
              <a:t>Выходы студентов (ЦРМИ, библиотека и т.д.)  - 4</a:t>
            </a:r>
          </a:p>
          <a:p>
            <a:endParaRPr lang="ru-RU" sz="1600" b="1" dirty="0"/>
          </a:p>
          <a:p>
            <a:r>
              <a:rPr lang="ru-RU" sz="1600" b="1" dirty="0"/>
              <a:t>Производственный отдел</a:t>
            </a:r>
          </a:p>
          <a:p>
            <a:r>
              <a:rPr lang="ru-RU" sz="1600" dirty="0"/>
              <a:t>Победы и участие в конкурсах профессионального мастерства – 10</a:t>
            </a:r>
          </a:p>
          <a:p>
            <a:r>
              <a:rPr lang="ru-RU" sz="1600" dirty="0"/>
              <a:t>Лидер успеха – 2</a:t>
            </a:r>
          </a:p>
          <a:p>
            <a:r>
              <a:rPr lang="ru-RU" sz="1600" dirty="0"/>
              <a:t>Профильные классы-5</a:t>
            </a:r>
          </a:p>
          <a:p>
            <a:r>
              <a:rPr lang="ru-RU" sz="1600" dirty="0"/>
              <a:t>SES – 2</a:t>
            </a:r>
          </a:p>
          <a:p>
            <a:r>
              <a:rPr lang="ru-RU" sz="1600" dirty="0"/>
              <a:t>Встреч по Турции -1 </a:t>
            </a:r>
          </a:p>
          <a:p>
            <a:r>
              <a:rPr lang="ru-RU" sz="1600" dirty="0"/>
              <a:t>Обслуживание ёлки-1</a:t>
            </a:r>
          </a:p>
          <a:p>
            <a:endParaRPr lang="ru-RU" sz="1600" dirty="0"/>
          </a:p>
          <a:p>
            <a:r>
              <a:rPr lang="ru-RU" sz="1600" b="1" dirty="0"/>
              <a:t>Разное</a:t>
            </a:r>
          </a:p>
          <a:p>
            <a:r>
              <a:rPr lang="ru-RU" sz="1600" dirty="0"/>
              <a:t>Награждение руководителя – 2 </a:t>
            </a:r>
          </a:p>
          <a:p>
            <a:r>
              <a:rPr lang="ru-RU" sz="1600" dirty="0"/>
              <a:t>Встреча с гражданами – 1</a:t>
            </a:r>
          </a:p>
          <a:p>
            <a:r>
              <a:rPr lang="ru-RU" sz="1600" dirty="0"/>
              <a:t>Совет матерей – 3</a:t>
            </a:r>
          </a:p>
          <a:p>
            <a:r>
              <a:rPr lang="ru-RU" sz="1600" dirty="0"/>
              <a:t>Дом географии – 2</a:t>
            </a:r>
          </a:p>
          <a:p>
            <a:r>
              <a:rPr lang="ru-RU" sz="1600" dirty="0"/>
              <a:t>Открытие Даулета – 1</a:t>
            </a:r>
          </a:p>
          <a:p>
            <a:endParaRPr lang="ru-RU" sz="1600" dirty="0"/>
          </a:p>
          <a:p>
            <a:r>
              <a:rPr lang="ru-RU" sz="1600" dirty="0"/>
              <a:t>Направленные с УО, </a:t>
            </a:r>
            <a:r>
              <a:rPr lang="ru-RU" sz="1600" dirty="0" err="1"/>
              <a:t>Талап</a:t>
            </a:r>
            <a:r>
              <a:rPr lang="ru-RU" sz="1600" dirty="0"/>
              <a:t>, МП – 34</a:t>
            </a:r>
          </a:p>
          <a:p>
            <a:endParaRPr lang="ru-RU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0027C1-46E0-FEC0-9AE0-57D5A7C9D785}"/>
              </a:ext>
            </a:extLst>
          </p:cNvPr>
          <p:cNvSpPr txBox="1"/>
          <p:nvPr/>
        </p:nvSpPr>
        <p:spPr>
          <a:xfrm>
            <a:off x="3653117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Количество публикаций по направлениям</a:t>
            </a:r>
            <a:endParaRPr lang="ru-RU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EEF6A8-78F0-50D0-B6A3-768BBB919941}"/>
              </a:ext>
            </a:extLst>
          </p:cNvPr>
          <p:cNvSpPr txBox="1"/>
          <p:nvPr/>
        </p:nvSpPr>
        <p:spPr>
          <a:xfrm>
            <a:off x="6701117" y="5312059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/>
              <a:t>Учебная и ИТ</a:t>
            </a:r>
          </a:p>
          <a:p>
            <a:r>
              <a:rPr lang="ru-RU" sz="1800" dirty="0"/>
              <a:t>Мероприятия и встречи по учебной работе - 3</a:t>
            </a:r>
          </a:p>
          <a:p>
            <a:r>
              <a:rPr lang="ru-RU" sz="1800" dirty="0"/>
              <a:t>Конференция – 3</a:t>
            </a:r>
          </a:p>
          <a:p>
            <a:r>
              <a:rPr lang="ru-RU" sz="1800" dirty="0"/>
              <a:t>Объявления, поздравления, отчет за год  – 10</a:t>
            </a:r>
          </a:p>
          <a:p>
            <a:r>
              <a:rPr lang="ru-RU" sz="1800" dirty="0"/>
              <a:t>Конкурс по ИТ-1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6311BEF3-AD63-360A-591E-7387FC824D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0015224"/>
              </p:ext>
            </p:extLst>
          </p:nvPr>
        </p:nvGraphicFramePr>
        <p:xfrm>
          <a:off x="5679141" y="369332"/>
          <a:ext cx="6367929" cy="4632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4969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4718" y="317748"/>
            <a:ext cx="99961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Решение:</a:t>
            </a:r>
          </a:p>
          <a:p>
            <a:pPr marL="342900" indent="-342900" fontAlgn="base">
              <a:spcAft>
                <a:spcPts val="0"/>
              </a:spcAft>
              <a:buFont typeface="+mj-lt"/>
              <a:buAutoNum type="arabicParenR"/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 fontAlgn="base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индивидуальные консультации с отстающими студентами, организовать дополнительные занятия по предметам «Оборудование», «Товароведение», «Организация производства на предприятиях питания», «Охрана труда»;</a:t>
            </a:r>
          </a:p>
          <a:p>
            <a:pPr marL="342900" indent="-342900" algn="just" fontAlgn="base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повторный анализ в конце 2 семестра по качеству знаний учащихся специальных дисциплин;</a:t>
            </a:r>
          </a:p>
          <a:p>
            <a:pPr marL="342900" indent="-342900" algn="just" fontAlgn="base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Признать воспитательную работу за отчетный период удовлетворительной и соответствующей целям и задачам программы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Адал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азамат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indent="-342900" algn="just" fontAlgn="base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Усилить контроль за посещаемостью и дисциплиной студентов;</a:t>
            </a:r>
          </a:p>
          <a:p>
            <a:pPr marL="342900" indent="-342900" algn="just" fontAlgn="base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Продолжить профилактическую работу со студентами группы риска;</a:t>
            </a:r>
          </a:p>
          <a:p>
            <a:pPr marL="342900" indent="-342900" algn="just" fontAlgn="base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Усилить работу кураторов групп, в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т.ч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по формированию у студентов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ответственнсти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 гражданской активности;</a:t>
            </a:r>
          </a:p>
          <a:p>
            <a:pPr marL="342900" indent="-342900" algn="just" fontAlgn="base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Продолжить работу по совершенствованию практической подготовки обучающихся с учётом требований рынка труда и стандартов WorldSkills.</a:t>
            </a:r>
          </a:p>
          <a:p>
            <a:pPr marL="342900" indent="-342900" fontAlgn="base">
              <a:spcAft>
                <a:spcPts val="0"/>
              </a:spcAft>
              <a:buFont typeface="+mj-lt"/>
              <a:buAutoNum type="arabicParenR"/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013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1723" y="490339"/>
            <a:ext cx="9893346" cy="611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Повестка: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6000"/>
              </a:lnSpc>
              <a:buFont typeface="+mj-lt"/>
              <a:buAutoNum type="arabicPeriod"/>
              <a:tabLst>
                <a:tab pos="18034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развития колледжа на 2026 – 2030 годы – Руководитель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ПКСиП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Г.Е.Шугабаева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06000"/>
              </a:lnSpc>
              <a:buFont typeface="+mj-lt"/>
              <a:buAutoNum type="arabicPeriod"/>
              <a:tabLst>
                <a:tab pos="180340" algn="l"/>
              </a:tabLs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качества учебно-воспитательного процесса –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Зам.руководителя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УР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Калдаманова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Г.М.</a:t>
            </a: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 работы по производственному обучению –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Зам.руководителя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УПР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Нурмухамбетова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Л.К.</a:t>
            </a: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воспитательной работы и посещаемость студентов –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Зам.руководителя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ВР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Шотаева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Н.К.</a:t>
            </a: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заполняемости электронных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журналов АИС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Platonus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Зам.руководителя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ИТ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Алдыбаев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Т.Г.</a:t>
            </a: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Интеграция искусственного интеллекта в образовательный процесс –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Зам.руководителя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ИТ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Алдыбаев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Т.Г., преподаватель информатики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Жумаканов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Д.Е.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606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-92227"/>
            <a:ext cx="10515600" cy="639216"/>
          </a:xfrm>
        </p:spPr>
        <p:txBody>
          <a:bodyPr>
            <a:norm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качества учебно-воспитательного процесса 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1639" y="371499"/>
            <a:ext cx="11768719" cy="713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Контингент обучающихся на 01.09.2025 года – 434 студентов, 21 группа, на 19.01.2026г года составил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418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человека, 20 групп. Сокращение 1 коммерческой группы по итогам мониторинга посещаемости студентов 2-х коммерческих групп. Средняя наполняемость групп составляет 24 человека на занятиях теоретического обучения и 12 человек на занятиях производственного обучения, что соответствует норме наполняемости групп – 25 человек.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1 курсе – 7 групп (144 человек).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2 курсе – 7 групп (142 человек).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3 курсе – 6 групп (132 человек).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Отчислены 7 обучающихся: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Латыпов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Алишер (1 курс, группа ПК 1-44к);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Джумалинов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Темирлан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 курс, группа ПК 1-44к);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Киселев Данила (1 курс, группа ПК 1-46);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Кожанова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Самал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 курс, группа КП 1-48);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Сухацкий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Дамир (1 курс, группа ББ 1-49);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Шнайдер Андрей (2 курс, группа ПК 2-39);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Дугин Сергей (3 курс, ПК 3-28)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Обучающиеся из числа дети-сироты, ОБПР, инвалиды: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ОБПР – 21 человек.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Дети-сироты – 5 человек;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Дети-инвалиды – 7 человек.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Итого: 33 учащихся.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233136" y="2293783"/>
            <a:ext cx="36946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Контингент учащихся в разрезе 3-х лет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926954932"/>
              </p:ext>
            </p:extLst>
          </p:nvPr>
        </p:nvGraphicFramePr>
        <p:xfrm>
          <a:off x="6793547" y="2754753"/>
          <a:ext cx="4564380" cy="2026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05033"/>
              </p:ext>
            </p:extLst>
          </p:nvPr>
        </p:nvGraphicFramePr>
        <p:xfrm>
          <a:off x="6097269" y="4954081"/>
          <a:ext cx="5956935" cy="1373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0690">
                  <a:extLst>
                    <a:ext uri="{9D8B030D-6E8A-4147-A177-3AD203B41FA5}">
                      <a16:colId xmlns:a16="http://schemas.microsoft.com/office/drawing/2014/main" val="2182810671"/>
                    </a:ext>
                  </a:extLst>
                </a:gridCol>
                <a:gridCol w="474345">
                  <a:extLst>
                    <a:ext uri="{9D8B030D-6E8A-4147-A177-3AD203B41FA5}">
                      <a16:colId xmlns:a16="http://schemas.microsoft.com/office/drawing/2014/main" val="1110476033"/>
                    </a:ext>
                  </a:extLst>
                </a:gridCol>
                <a:gridCol w="471170">
                  <a:extLst>
                    <a:ext uri="{9D8B030D-6E8A-4147-A177-3AD203B41FA5}">
                      <a16:colId xmlns:a16="http://schemas.microsoft.com/office/drawing/2014/main" val="1490325375"/>
                    </a:ext>
                  </a:extLst>
                </a:gridCol>
                <a:gridCol w="471170">
                  <a:extLst>
                    <a:ext uri="{9D8B030D-6E8A-4147-A177-3AD203B41FA5}">
                      <a16:colId xmlns:a16="http://schemas.microsoft.com/office/drawing/2014/main" val="465995729"/>
                    </a:ext>
                  </a:extLst>
                </a:gridCol>
                <a:gridCol w="471805">
                  <a:extLst>
                    <a:ext uri="{9D8B030D-6E8A-4147-A177-3AD203B41FA5}">
                      <a16:colId xmlns:a16="http://schemas.microsoft.com/office/drawing/2014/main" val="3320831430"/>
                    </a:ext>
                  </a:extLst>
                </a:gridCol>
                <a:gridCol w="471805">
                  <a:extLst>
                    <a:ext uri="{9D8B030D-6E8A-4147-A177-3AD203B41FA5}">
                      <a16:colId xmlns:a16="http://schemas.microsoft.com/office/drawing/2014/main" val="1713615787"/>
                    </a:ext>
                  </a:extLst>
                </a:gridCol>
                <a:gridCol w="471170">
                  <a:extLst>
                    <a:ext uri="{9D8B030D-6E8A-4147-A177-3AD203B41FA5}">
                      <a16:colId xmlns:a16="http://schemas.microsoft.com/office/drawing/2014/main" val="1541391356"/>
                    </a:ext>
                  </a:extLst>
                </a:gridCol>
                <a:gridCol w="471170">
                  <a:extLst>
                    <a:ext uri="{9D8B030D-6E8A-4147-A177-3AD203B41FA5}">
                      <a16:colId xmlns:a16="http://schemas.microsoft.com/office/drawing/2014/main" val="1476668275"/>
                    </a:ext>
                  </a:extLst>
                </a:gridCol>
                <a:gridCol w="471805">
                  <a:extLst>
                    <a:ext uri="{9D8B030D-6E8A-4147-A177-3AD203B41FA5}">
                      <a16:colId xmlns:a16="http://schemas.microsoft.com/office/drawing/2014/main" val="4266893418"/>
                    </a:ext>
                  </a:extLst>
                </a:gridCol>
                <a:gridCol w="471805">
                  <a:extLst>
                    <a:ext uri="{9D8B030D-6E8A-4147-A177-3AD203B41FA5}">
                      <a16:colId xmlns:a16="http://schemas.microsoft.com/office/drawing/2014/main" val="760706810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2023-2024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2024-2025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2025-2026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306508"/>
                  </a:ext>
                </a:extLst>
              </a:tr>
              <a:tr h="7645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Дневное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заочное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дневное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заочное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дневное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заочное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extLst>
                  <a:ext uri="{0D108BD9-81ED-4DB2-BD59-A6C34878D82A}">
                    <a16:rowId xmlns:a16="http://schemas.microsoft.com/office/drawing/2014/main" val="3082560941"/>
                  </a:ext>
                </a:extLst>
              </a:tr>
              <a:tr h="4184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Всего по учебному заведению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496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496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2312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8102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56258"/>
            <a:ext cx="622435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сравнению с 2024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2025 учебным годом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учебного процесса за 1 семестр составил (1 курс):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15700" y="58538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486915" y="156258"/>
            <a:ext cx="565707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сравнению с 2024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2025 учебным годом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учебного процесса за 1 семестр составил (2 курс):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219450" y="55260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559524" y="3638341"/>
            <a:ext cx="5020493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сравнению с 2024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2025 учебным годом мониторинг учебного процесса за 1 семестр составил (3 курс):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2724775" y="69413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10475"/>
              </p:ext>
            </p:extLst>
          </p:nvPr>
        </p:nvGraphicFramePr>
        <p:xfrm>
          <a:off x="192585" y="691841"/>
          <a:ext cx="5754370" cy="1369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747926021"/>
                    </a:ext>
                  </a:extLst>
                </a:gridCol>
                <a:gridCol w="1483360">
                  <a:extLst>
                    <a:ext uri="{9D8B030D-6E8A-4147-A177-3AD203B41FA5}">
                      <a16:colId xmlns:a16="http://schemas.microsoft.com/office/drawing/2014/main" val="1794382909"/>
                    </a:ext>
                  </a:extLst>
                </a:gridCol>
                <a:gridCol w="1483360">
                  <a:extLst>
                    <a:ext uri="{9D8B030D-6E8A-4147-A177-3AD203B41FA5}">
                      <a16:colId xmlns:a16="http://schemas.microsoft.com/office/drawing/2014/main" val="23485603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2024-2025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2025-2026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2141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 учащихся на 1 курсе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144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5919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Качество знаний%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69%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85,5%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0438853"/>
                  </a:ext>
                </a:extLst>
              </a:tr>
              <a:tr h="214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Средний балл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0430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 отличников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18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0505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хорошистов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108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3487431"/>
                  </a:ext>
                </a:extLst>
              </a:tr>
            </a:tbl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873857299"/>
              </p:ext>
            </p:extLst>
          </p:nvPr>
        </p:nvGraphicFramePr>
        <p:xfrm>
          <a:off x="458015" y="2051441"/>
          <a:ext cx="5122002" cy="163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996920"/>
              </p:ext>
            </p:extLst>
          </p:nvPr>
        </p:nvGraphicFramePr>
        <p:xfrm>
          <a:off x="6224352" y="662543"/>
          <a:ext cx="5754370" cy="1369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2429721512"/>
                    </a:ext>
                  </a:extLst>
                </a:gridCol>
                <a:gridCol w="1483360">
                  <a:extLst>
                    <a:ext uri="{9D8B030D-6E8A-4147-A177-3AD203B41FA5}">
                      <a16:colId xmlns:a16="http://schemas.microsoft.com/office/drawing/2014/main" val="2231303442"/>
                    </a:ext>
                  </a:extLst>
                </a:gridCol>
                <a:gridCol w="1483360">
                  <a:extLst>
                    <a:ext uri="{9D8B030D-6E8A-4147-A177-3AD203B41FA5}">
                      <a16:colId xmlns:a16="http://schemas.microsoft.com/office/drawing/2014/main" val="35213485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2024-2025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2025-2026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0084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Кол-во учащихся на 2 курсе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142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66962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Качество знаний%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81,7%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73,2%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0900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Средний балл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4618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 отличников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2919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хорошистов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8904243"/>
                  </a:ext>
                </a:extLst>
              </a:tr>
            </a:tbl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604380825"/>
              </p:ext>
            </p:extLst>
          </p:nvPr>
        </p:nvGraphicFramePr>
        <p:xfrm>
          <a:off x="7178788" y="2031978"/>
          <a:ext cx="4424861" cy="1628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272510"/>
              </p:ext>
            </p:extLst>
          </p:nvPr>
        </p:nvGraphicFramePr>
        <p:xfrm>
          <a:off x="241773" y="4172179"/>
          <a:ext cx="5754370" cy="1369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1180086619"/>
                    </a:ext>
                  </a:extLst>
                </a:gridCol>
                <a:gridCol w="1483360">
                  <a:extLst>
                    <a:ext uri="{9D8B030D-6E8A-4147-A177-3AD203B41FA5}">
                      <a16:colId xmlns:a16="http://schemas.microsoft.com/office/drawing/2014/main" val="3033403135"/>
                    </a:ext>
                  </a:extLst>
                </a:gridCol>
                <a:gridCol w="1483360">
                  <a:extLst>
                    <a:ext uri="{9D8B030D-6E8A-4147-A177-3AD203B41FA5}">
                      <a16:colId xmlns:a16="http://schemas.microsoft.com/office/drawing/2014/main" val="6183350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2024-2025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2025-2026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51420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 учащихся на 3-4 курсе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132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9756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Качество знаний%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66,9%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57,5%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81195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Средний балл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2736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 отличников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13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30441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хорошистов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5898679"/>
                  </a:ext>
                </a:extLst>
              </a:tr>
            </a:tbl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958918805"/>
              </p:ext>
            </p:extLst>
          </p:nvPr>
        </p:nvGraphicFramePr>
        <p:xfrm>
          <a:off x="799303" y="5454266"/>
          <a:ext cx="4639310" cy="1506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090714"/>
              </p:ext>
            </p:extLst>
          </p:nvPr>
        </p:nvGraphicFramePr>
        <p:xfrm>
          <a:off x="6224522" y="4138055"/>
          <a:ext cx="5754370" cy="1141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2475046125"/>
                    </a:ext>
                  </a:extLst>
                </a:gridCol>
                <a:gridCol w="1483360">
                  <a:extLst>
                    <a:ext uri="{9D8B030D-6E8A-4147-A177-3AD203B41FA5}">
                      <a16:colId xmlns:a16="http://schemas.microsoft.com/office/drawing/2014/main" val="3897300369"/>
                    </a:ext>
                  </a:extLst>
                </a:gridCol>
                <a:gridCol w="1483360">
                  <a:extLst>
                    <a:ext uri="{9D8B030D-6E8A-4147-A177-3AD203B41FA5}">
                      <a16:colId xmlns:a16="http://schemas.microsoft.com/office/drawing/2014/main" val="29404808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2024-2025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2025-2026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675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 отличников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21940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хорошистов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287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242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7819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Средний балл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3,4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8215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Качество знаний%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62%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66%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0781881"/>
                  </a:ext>
                </a:extLst>
              </a:tr>
            </a:tbl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2155215033"/>
              </p:ext>
            </p:extLst>
          </p:nvPr>
        </p:nvGraphicFramePr>
        <p:xfrm>
          <a:off x="7085852" y="5454266"/>
          <a:ext cx="4610735" cy="1413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6267450" y="361483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сравнению с 2024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2025 учебным годом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1 семестр составил (Итог):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73122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435620" y="50728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32323" y="385862"/>
            <a:ext cx="10759223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Снижение дают 2-3 курс-будущие специалисты гостиничного и ресторанного сервиса, а также  повара, кондитеры-оформители!!! </a:t>
            </a:r>
          </a:p>
          <a:p>
            <a:pPr fontAlgn="base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Успеваемость:</a:t>
            </a:r>
          </a:p>
          <a:p>
            <a:pPr marL="285750" indent="-285750" algn="just" fontAlgn="base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курс: средний балл 3,9. Основные предметы с низкой успеваемостью: «Организация производства на предприятиях питания» (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Осьминин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А.С.), «Калькуляция и учет» (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Эксанова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Г.Б.), «Охрана труда и техника безопасности», «Основы стандартизации, сертификации и метрологии» (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Сарсембаева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Г.М.), «Товароведение» (Орлова А.П.).</a:t>
            </a:r>
          </a:p>
          <a:p>
            <a:pPr marL="285750" indent="-285750" algn="just" fontAlgn="base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 курс: средний балл 3,7. Основные предметы с низкой успеваемостью: «Оборудование» (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Оспанова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А.А.), «Товароведение» (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Толегенова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А.Ж.), «Охрана труда и техника безопасности» (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Сарсембаева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Г.М.)</a:t>
            </a:r>
          </a:p>
          <a:p>
            <a:pPr fontAlgn="base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Основные причины неуспеваемости: </a:t>
            </a:r>
          </a:p>
          <a:p>
            <a:pPr marL="342900" indent="-342900" fontAlgn="base">
              <a:spcAft>
                <a:spcPts val="0"/>
              </a:spcAft>
              <a:buFont typeface="+mj-lt"/>
              <a:buAutoNum type="arabicParenR"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Сложности с профессиональными дисциплинами, пробелы в базовых знаниях;</a:t>
            </a:r>
          </a:p>
          <a:p>
            <a:pPr marL="342900" indent="-342900" fontAlgn="base">
              <a:spcAft>
                <a:spcPts val="0"/>
              </a:spcAft>
              <a:buFont typeface="+mj-lt"/>
              <a:buAutoNum type="arabicParenR"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Пропуски занятий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(по болезни, семейные обстоятельства, пропуски без уважительной причины);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fontAlgn="base">
              <a:spcAft>
                <a:spcPts val="0"/>
              </a:spcAft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fontAlgn="base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итогам 1 полугодия 2025 - 2026 учебного года лучшими группами по успеваемости и посещаемости стали:</a:t>
            </a:r>
          </a:p>
          <a:p>
            <a:pPr algn="ctr" fontAlgn="base">
              <a:spcAft>
                <a:spcPts val="0"/>
              </a:spcAft>
            </a:pP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курс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группа КП 1-47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(куратор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Фещук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Д.В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.). Качество знаний обучающихся –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90%,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посещаемость –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100%.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группе 3 отличника и 15 хорошистов.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курс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группа ПК 2-37к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(куратор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Арынова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А.К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.). Качество знаний обучающихся – 88%, посещаемость – 100%. В группе 1 отличника и 15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хорошистов.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курс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группа ПК 3-27к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(куратор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Копаева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Л.С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.). Качество знаний обучающихся – 80%, посещаемость – 100%. В группе 2 отличника и 15 хорошистов.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896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3356" y="247225"/>
            <a:ext cx="10889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Мониторинг качества учебно-производственной работы</a:t>
            </a:r>
            <a:br>
              <a:rPr lang="ru-RU" sz="1600" b="1" dirty="0"/>
            </a:br>
            <a:r>
              <a:rPr lang="ru-RU" sz="1600" b="1" dirty="0"/>
              <a:t>за первое полугодие 2025-2026 учебного года – </a:t>
            </a:r>
            <a:r>
              <a:rPr lang="ru-RU" sz="1600" b="1" dirty="0" err="1"/>
              <a:t>зам.руководителя</a:t>
            </a:r>
            <a:r>
              <a:rPr lang="ru-RU" sz="1600" b="1" dirty="0"/>
              <a:t> по УПР </a:t>
            </a:r>
            <a:r>
              <a:rPr lang="ru-RU" sz="1600" b="1" dirty="0" err="1"/>
              <a:t>Нурмухамбетова</a:t>
            </a:r>
            <a:r>
              <a:rPr lang="ru-RU" sz="1600" b="1" dirty="0"/>
              <a:t> Л.К.</a:t>
            </a:r>
            <a:endParaRPr lang="en-US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91" y="893556"/>
            <a:ext cx="4371211" cy="26276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55" y="3666478"/>
            <a:ext cx="4322707" cy="2431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4387" y="893556"/>
            <a:ext cx="4121253" cy="26458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4387" y="3666478"/>
            <a:ext cx="4121253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58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74A071D1-3C30-ABA5-1925-3A158F928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275"/>
            <a:ext cx="9144000" cy="595313"/>
          </a:xfrm>
        </p:spPr>
        <p:txBody>
          <a:bodyPr/>
          <a:lstStyle/>
          <a:p>
            <a:r>
              <a:rPr lang="ru-RU" altLang="ru-RU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преподавателей  с профильными классами </a:t>
            </a:r>
            <a:endParaRPr lang="en-US" altLang="ru-RU" sz="1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Рисунок 4">
            <a:extLst>
              <a:ext uri="{FF2B5EF4-FFF2-40B4-BE49-F238E27FC236}">
                <a16:creationId xmlns:a16="http://schemas.microsoft.com/office/drawing/2014/main" id="{553FB14B-EA40-3188-05CA-1438EFE32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3756025"/>
            <a:ext cx="45656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3">
            <a:extLst>
              <a:ext uri="{FF2B5EF4-FFF2-40B4-BE49-F238E27FC236}">
                <a16:creationId xmlns:a16="http://schemas.microsoft.com/office/drawing/2014/main" id="{B877D46E-2209-9336-5844-4BC130D351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835025"/>
            <a:ext cx="4592638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5">
            <a:extLst>
              <a:ext uri="{FF2B5EF4-FFF2-40B4-BE49-F238E27FC236}">
                <a16:creationId xmlns:a16="http://schemas.microsoft.com/office/drawing/2014/main" id="{EBD4D086-E727-8140-DA41-328C571006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3756025"/>
            <a:ext cx="2147888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6">
            <a:extLst>
              <a:ext uri="{FF2B5EF4-FFF2-40B4-BE49-F238E27FC236}">
                <a16:creationId xmlns:a16="http://schemas.microsoft.com/office/drawing/2014/main" id="{BF3189D3-251E-DB52-9356-2407916707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801688"/>
            <a:ext cx="196215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42B9820F-C3ED-3AC6-5F0C-76BF573E69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7335843"/>
              </p:ext>
            </p:extLst>
          </p:nvPr>
        </p:nvGraphicFramePr>
        <p:xfrm>
          <a:off x="548219" y="2078709"/>
          <a:ext cx="10619700" cy="3682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AutoShape 2">
            <a:extLst>
              <a:ext uri="{FF2B5EF4-FFF2-40B4-BE49-F238E27FC236}">
                <a16:creationId xmlns:a16="http://schemas.microsoft.com/office/drawing/2014/main" id="{2EC0E175-6EE5-B2F0-892C-2DC4FCA722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87143" y="2583846"/>
            <a:ext cx="217714" cy="14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5299" tIns="27650" rIns="55299" bIns="27650"/>
          <a:lstStyle/>
          <a:p>
            <a:pPr>
              <a:defRPr/>
            </a:pPr>
            <a:endParaRPr lang="ru-RU" sz="1089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BCBCC5-D434-5B0F-B0AC-0619C90E8B8D}"/>
              </a:ext>
            </a:extLst>
          </p:cNvPr>
          <p:cNvSpPr txBox="1"/>
          <p:nvPr/>
        </p:nvSpPr>
        <p:spPr>
          <a:xfrm>
            <a:off x="2750156" y="81643"/>
            <a:ext cx="6907892" cy="5614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524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СТУДЕНТОВ И ПРЕПОДАВАТЕЛЕЙ ЗА 1 ПОЛУГОГОДИЕ 2025-2026 УЧ.ГОДА</a:t>
            </a:r>
            <a:endParaRPr lang="ru-RU" sz="1524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7" name="Рисунок 27">
            <a:extLst>
              <a:ext uri="{FF2B5EF4-FFF2-40B4-BE49-F238E27FC236}">
                <a16:creationId xmlns:a16="http://schemas.microsoft.com/office/drawing/2014/main" id="{A9AFA3E6-CFBF-B7BC-86C9-513CC10235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857" y="66524"/>
            <a:ext cx="967619" cy="56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28">
            <a:extLst>
              <a:ext uri="{FF2B5EF4-FFF2-40B4-BE49-F238E27FC236}">
                <a16:creationId xmlns:a16="http://schemas.microsoft.com/office/drawing/2014/main" id="{EBF4B659-5F5E-99E0-ECA6-D8E30B329D3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084" y="421822"/>
            <a:ext cx="719667" cy="88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Рисунок 30">
            <a:extLst>
              <a:ext uri="{FF2B5EF4-FFF2-40B4-BE49-F238E27FC236}">
                <a16:creationId xmlns:a16="http://schemas.microsoft.com/office/drawing/2014/main" id="{6AEDF255-E2D8-8589-383F-6639B6B6717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929" y="725715"/>
            <a:ext cx="538238" cy="54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2E4E581-1B4C-AEE4-1FA3-01AA157D2D8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073" y="100418"/>
            <a:ext cx="540846" cy="540846"/>
          </a:xfrm>
          <a:prstGeom prst="ellipse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6D7B4424-9391-65B2-C249-F660D3844D1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9664" t="18214" r="26085" b="29906"/>
          <a:stretch>
            <a:fillRect/>
          </a:stretch>
        </p:blipFill>
        <p:spPr>
          <a:xfrm>
            <a:off x="9484180" y="1434799"/>
            <a:ext cx="1386416" cy="1767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" name="TextBox 1023">
            <a:extLst>
              <a:ext uri="{FF2B5EF4-FFF2-40B4-BE49-F238E27FC236}">
                <a16:creationId xmlns:a16="http://schemas.microsoft.com/office/drawing/2014/main" id="{11E501AB-F751-2604-5D08-C6D2769807CB}"/>
              </a:ext>
            </a:extLst>
          </p:cNvPr>
          <p:cNvSpPr txBox="1"/>
          <p:nvPr/>
        </p:nvSpPr>
        <p:spPr>
          <a:xfrm>
            <a:off x="5491239" y="3185584"/>
            <a:ext cx="1732643" cy="2682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1143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9521390C-B284-B6E4-0A1E-2C7B7FC6CAA1}"/>
              </a:ext>
            </a:extLst>
          </p:cNvPr>
          <p:cNvSpPr txBox="1"/>
          <p:nvPr/>
        </p:nvSpPr>
        <p:spPr>
          <a:xfrm>
            <a:off x="3998259" y="3489476"/>
            <a:ext cx="2321503" cy="258391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1143" b="1" u="sng" dirty="0">
                <a:solidFill>
                  <a:srgbClr val="20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НУРМУХАМБЕТОВА Л.К; КОПАЕВА Л.С.</a:t>
            </a:r>
          </a:p>
          <a:p>
            <a:pPr algn="ctr" eaLnBrk="1" hangingPunct="1"/>
            <a:r>
              <a:rPr lang="ru-RU" altLang="ru-RU" sz="1143" b="1" dirty="0">
                <a:solidFill>
                  <a:srgbClr val="20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МЕСТО </a:t>
            </a:r>
            <a:endParaRPr lang="en-US" altLang="ru-RU" sz="1143" b="1" dirty="0">
              <a:solidFill>
                <a:srgbClr val="20386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143" b="1" dirty="0">
                <a:solidFill>
                  <a:srgbClr val="20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Номинация «</a:t>
            </a:r>
            <a:r>
              <a:rPr lang="en-US" altLang="ru-RU" sz="1143" b="1" dirty="0" err="1">
                <a:solidFill>
                  <a:srgbClr val="20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SlowFood</a:t>
            </a:r>
            <a:r>
              <a:rPr lang="ru-RU" altLang="ru-RU" sz="1143" b="1" dirty="0">
                <a:solidFill>
                  <a:srgbClr val="20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 eaLnBrk="1" hangingPunct="1"/>
            <a:r>
              <a:rPr lang="ru-RU" altLang="ru-RU" sz="1143" b="1" dirty="0">
                <a:solidFill>
                  <a:srgbClr val="20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КЕРКЕСНЕР ЭДУАРД 2 МЕСТО «Сервис-бар»</a:t>
            </a:r>
          </a:p>
          <a:p>
            <a:pPr algn="ctr" eaLnBrk="1" hangingPunct="1"/>
            <a:r>
              <a:rPr lang="ru-RU" altLang="ru-RU" sz="1143" b="1" dirty="0">
                <a:solidFill>
                  <a:srgbClr val="20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КАЛАШНИКОВА ВАЛЕРИЯ 2 МЕСТО </a:t>
            </a:r>
            <a:r>
              <a:rPr lang="ru-RU" altLang="ru-RU" sz="1143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altLang="ru-RU" sz="13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Mastic show</a:t>
            </a:r>
            <a:r>
              <a:rPr lang="ru-RU" altLang="ru-RU" sz="1143" b="1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»</a:t>
            </a:r>
          </a:p>
          <a:p>
            <a:pPr algn="ctr" eaLnBrk="1" hangingPunct="1"/>
            <a:r>
              <a:rPr lang="ru-RU" altLang="ru-RU" sz="1143" b="1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3 МЕСТО</a:t>
            </a:r>
          </a:p>
          <a:p>
            <a:pPr algn="ctr" eaLnBrk="1" hangingPunct="1"/>
            <a:r>
              <a:rPr lang="kk-KZ" altLang="ru-RU" sz="114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ҚАЗЫБЕК АРМАН </a:t>
            </a:r>
            <a:r>
              <a:rPr lang="ru-RU" altLang="ru-RU" sz="114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«Шеф-повар года-2025» </a:t>
            </a:r>
            <a:r>
              <a:rPr lang="kk-KZ" altLang="ru-RU" sz="114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ru-RU" sz="1143" b="1" dirty="0">
                <a:solidFill>
                  <a:srgbClr val="203864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IV </a:t>
            </a:r>
            <a:r>
              <a:rPr lang="ru-RU" altLang="ru-RU" sz="1143" b="1" dirty="0">
                <a:solidFill>
                  <a:srgbClr val="203864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Международный гастрономический фестиваль </a:t>
            </a:r>
            <a:r>
              <a:rPr lang="en-US" altLang="ru-RU" sz="1143" b="1" dirty="0" err="1">
                <a:solidFill>
                  <a:srgbClr val="203864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Astaufest</a:t>
            </a:r>
            <a:r>
              <a:rPr lang="tr-TR" altLang="ru-RU" sz="1143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ru-RU" altLang="ru-RU" sz="1143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97730973-94E7-FC98-ECE5-6FC5E8D2E9DE}"/>
              </a:ext>
            </a:extLst>
          </p:cNvPr>
          <p:cNvSpPr txBox="1"/>
          <p:nvPr/>
        </p:nvSpPr>
        <p:spPr>
          <a:xfrm>
            <a:off x="1400026" y="3944862"/>
            <a:ext cx="1901976" cy="13235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1143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143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ГРИМАЛОВСКАЯ АНАСТАСИЯ-СОШ 28</a:t>
            </a:r>
          </a:p>
          <a:p>
            <a:pPr algn="ctr">
              <a:defRPr/>
            </a:pPr>
            <a:r>
              <a:rPr lang="en-US" sz="114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143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ертификат</a:t>
            </a:r>
            <a:r>
              <a:rPr lang="ru-RU" sz="114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участника </a:t>
            </a:r>
            <a:r>
              <a:rPr lang="ru-RU" sz="114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республиканского чемпионата </a:t>
            </a:r>
          </a:p>
          <a:p>
            <a:pPr algn="ctr">
              <a:defRPr/>
            </a:pPr>
            <a:r>
              <a:rPr lang="en-US" sz="114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</a:t>
            </a:r>
            <a:r>
              <a:rPr lang="tr-TR" sz="114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 Kazakhstan-202</a:t>
            </a:r>
            <a:r>
              <a:rPr lang="en-US" sz="114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143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8" name="TextBox 1027">
            <a:extLst>
              <a:ext uri="{FF2B5EF4-FFF2-40B4-BE49-F238E27FC236}">
                <a16:creationId xmlns:a16="http://schemas.microsoft.com/office/drawing/2014/main" id="{CA654AF6-2324-C8D4-0E66-7A4BC6AC5F73}"/>
              </a:ext>
            </a:extLst>
          </p:cNvPr>
          <p:cNvSpPr txBox="1"/>
          <p:nvPr/>
        </p:nvSpPr>
        <p:spPr>
          <a:xfrm>
            <a:off x="7255631" y="3091846"/>
            <a:ext cx="1784048" cy="11476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43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КЕРКЕСНЕР ЭДУАРД</a:t>
            </a:r>
            <a:endParaRPr lang="ru-RU" sz="1143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tr-TR" sz="114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WorldSkills Kazakhstan-202</a:t>
            </a:r>
            <a:r>
              <a:rPr lang="ru-RU" sz="114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143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114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43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чемпионатының</a:t>
            </a:r>
            <a:r>
              <a:rPr lang="ru-RU" sz="114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sz="114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алтын </a:t>
            </a:r>
            <a:r>
              <a:rPr lang="ru-RU" sz="1143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жүлдегері</a:t>
            </a:r>
            <a:r>
              <a:rPr lang="ru-RU" sz="114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endParaRPr lang="ru-RU" sz="1143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9" name="TextBox 1028">
            <a:extLst>
              <a:ext uri="{FF2B5EF4-FFF2-40B4-BE49-F238E27FC236}">
                <a16:creationId xmlns:a16="http://schemas.microsoft.com/office/drawing/2014/main" id="{89BE326E-DB46-A9C7-8FB2-F5734B8C7EFB}"/>
              </a:ext>
            </a:extLst>
          </p:cNvPr>
          <p:cNvSpPr txBox="1"/>
          <p:nvPr/>
        </p:nvSpPr>
        <p:spPr>
          <a:xfrm>
            <a:off x="9286120" y="3489476"/>
            <a:ext cx="1782536" cy="132350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1143" b="1" u="sng">
                <a:solidFill>
                  <a:srgbClr val="20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КАЛАШНИКОВА ВАЛЕРИЯ</a:t>
            </a:r>
          </a:p>
          <a:p>
            <a:pPr algn="ctr" eaLnBrk="1" hangingPunct="1"/>
            <a:r>
              <a:rPr lang="ru-RU" altLang="ru-RU" sz="1143" b="1">
                <a:solidFill>
                  <a:srgbClr val="20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Медальон республиканского чемпионата </a:t>
            </a:r>
          </a:p>
          <a:p>
            <a:pPr algn="ctr" eaLnBrk="1" hangingPunct="1"/>
            <a:r>
              <a:rPr lang="tr-TR" altLang="ru-RU" sz="1143" b="1">
                <a:solidFill>
                  <a:srgbClr val="20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WorldSkills </a:t>
            </a:r>
            <a:endParaRPr lang="ru-RU" altLang="ru-RU" sz="1143" b="1">
              <a:solidFill>
                <a:srgbClr val="20386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tr-TR" altLang="ru-RU" sz="1143" b="1">
                <a:solidFill>
                  <a:srgbClr val="20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Kazakhstan-202</a:t>
            </a:r>
            <a:r>
              <a:rPr lang="ru-RU" altLang="ru-RU" sz="1143" b="1">
                <a:solidFill>
                  <a:srgbClr val="20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</a:p>
        </p:txBody>
      </p:sp>
      <p:pic>
        <p:nvPicPr>
          <p:cNvPr id="3087" name="Рисунок 1030">
            <a:extLst>
              <a:ext uri="{FF2B5EF4-FFF2-40B4-BE49-F238E27FC236}">
                <a16:creationId xmlns:a16="http://schemas.microsoft.com/office/drawing/2014/main" id="{79DCF4CF-0660-115E-E210-F5C6E2D8B72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810" y="748393"/>
            <a:ext cx="508000" cy="51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Рисунок 1">
            <a:extLst>
              <a:ext uri="{FF2B5EF4-FFF2-40B4-BE49-F238E27FC236}">
                <a16:creationId xmlns:a16="http://schemas.microsoft.com/office/drawing/2014/main" id="{44439999-772C-B4DD-3FA4-A86EFAE4E0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870" y="613834"/>
            <a:ext cx="2275416" cy="265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Рисунок 2">
            <a:extLst>
              <a:ext uri="{FF2B5EF4-FFF2-40B4-BE49-F238E27FC236}">
                <a16:creationId xmlns:a16="http://schemas.microsoft.com/office/drawing/2014/main" id="{E77B9206-3025-699F-9165-40560C9888C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403" y="1021594"/>
            <a:ext cx="1507371" cy="26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Рисунок 3">
            <a:extLst>
              <a:ext uri="{FF2B5EF4-FFF2-40B4-BE49-F238E27FC236}">
                <a16:creationId xmlns:a16="http://schemas.microsoft.com/office/drawing/2014/main" id="{812265E2-04D4-892A-5C0F-7951FFC66F2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834" y="1096596"/>
            <a:ext cx="2568726" cy="192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4441" y="0"/>
            <a:ext cx="11724290" cy="385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6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заполняемости электронных журналов АИС </a:t>
            </a:r>
            <a:r>
              <a:rPr lang="ru-R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Platonus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Зам.руководителя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ИТ </a:t>
            </a:r>
            <a:r>
              <a:rPr lang="ru-R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Алдыбаев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Т.Г.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CEB01D-E857-62B0-E0EC-74E6C36E0DB6}"/>
              </a:ext>
            </a:extLst>
          </p:cNvPr>
          <p:cNvSpPr txBox="1"/>
          <p:nvPr/>
        </p:nvSpPr>
        <p:spPr>
          <a:xfrm>
            <a:off x="95057" y="679545"/>
            <a:ext cx="5203084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986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 заполнения АИС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Platonus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2024-2025 и 1 семестр 2025-2026 учебного года 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спец. дисциплинам, %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945197A8-A30F-9652-3446-C318422007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6069023"/>
              </p:ext>
            </p:extLst>
          </p:nvPr>
        </p:nvGraphicFramePr>
        <p:xfrm>
          <a:off x="324769" y="1323196"/>
          <a:ext cx="4451394" cy="1177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AF26F338-B3AD-C7AA-CA67-3C42252CA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2871754"/>
              </p:ext>
            </p:extLst>
          </p:nvPr>
        </p:nvGraphicFramePr>
        <p:xfrm>
          <a:off x="324769" y="3361484"/>
          <a:ext cx="4583747" cy="123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A3A6C15-5E42-2D5C-21EC-FA238EA51CFD}"/>
              </a:ext>
            </a:extLst>
          </p:cNvPr>
          <p:cNvSpPr txBox="1"/>
          <p:nvPr/>
        </p:nvSpPr>
        <p:spPr>
          <a:xfrm>
            <a:off x="32657" y="2744038"/>
            <a:ext cx="5451966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986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 заполнения АИС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Platonus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2024-2025 и 1 семестр 2025-2026 учебного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общеобразовательным дисциплинам, %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82343" y="48888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/>
              <a:t> </a:t>
            </a:r>
            <a:r>
              <a:rPr lang="ru-RU" sz="1400" b="1" dirty="0"/>
              <a:t>Мониторинг заполнения тем и выставления итоговых оценок в журналах </a:t>
            </a:r>
            <a:endParaRPr lang="ru-RU" sz="1400" dirty="0"/>
          </a:p>
          <a:p>
            <a:pPr algn="ctr"/>
            <a:r>
              <a:rPr lang="ru-RU" sz="1400" b="1" dirty="0"/>
              <a:t>(</a:t>
            </a:r>
            <a:r>
              <a:rPr lang="ru-RU" sz="1400" b="1" dirty="0" err="1"/>
              <a:t>общ.дисциплины</a:t>
            </a:r>
            <a:r>
              <a:rPr lang="ru-RU" sz="1400" b="1" dirty="0"/>
              <a:t>)</a:t>
            </a:r>
            <a:endParaRPr lang="ru-RU" sz="1400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480127255"/>
              </p:ext>
            </p:extLst>
          </p:nvPr>
        </p:nvGraphicFramePr>
        <p:xfrm>
          <a:off x="5159829" y="1012103"/>
          <a:ext cx="6824085" cy="2455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484623" y="355069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/>
              <a:t>Мониторинг заполнения тем и выставления итоговых оценок в журналах </a:t>
            </a:r>
            <a:endParaRPr lang="ru-RU" sz="1400" dirty="0"/>
          </a:p>
          <a:p>
            <a:pPr algn="ctr"/>
            <a:r>
              <a:rPr lang="ru-RU" sz="1400" b="1" dirty="0"/>
              <a:t> (</a:t>
            </a:r>
            <a:r>
              <a:rPr lang="ru-RU" sz="1400" b="1" dirty="0" err="1"/>
              <a:t>спец.дисциплины</a:t>
            </a:r>
            <a:r>
              <a:rPr lang="ru-RU" sz="1400" b="1" dirty="0"/>
              <a:t>)</a:t>
            </a:r>
            <a:endParaRPr lang="ru-RU" sz="1400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635366428"/>
              </p:ext>
            </p:extLst>
          </p:nvPr>
        </p:nvGraphicFramePr>
        <p:xfrm>
          <a:off x="5159830" y="3803728"/>
          <a:ext cx="6618514" cy="2338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19235" y="6176111"/>
            <a:ext cx="11259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/>
              <a:t>Арынова</a:t>
            </a:r>
            <a:r>
              <a:rPr lang="ru-RU" sz="1400" b="1" dirty="0"/>
              <a:t> А.К., Григорьева И.А., Гулько И.Г., Емельянова В.В.,</a:t>
            </a:r>
            <a:r>
              <a:rPr lang="ru-RU" sz="1400" b="1" dirty="0" err="1"/>
              <a:t>Нурмухамбетова</a:t>
            </a:r>
            <a:r>
              <a:rPr lang="ru-RU" sz="1400" b="1" dirty="0"/>
              <a:t> Л.К., Кузякина О.Ф., </a:t>
            </a:r>
            <a:r>
              <a:rPr lang="ru-RU" sz="1400" b="1" dirty="0" err="1"/>
              <a:t>Пицина</a:t>
            </a:r>
            <a:r>
              <a:rPr lang="ru-RU" sz="1400" b="1" dirty="0"/>
              <a:t> И.А., </a:t>
            </a:r>
            <a:r>
              <a:rPr lang="ru-RU" sz="1400" b="1" dirty="0" err="1"/>
              <a:t>Эксанова</a:t>
            </a:r>
            <a:r>
              <a:rPr lang="ru-RU" sz="1400" b="1" dirty="0"/>
              <a:t> Г.Б., </a:t>
            </a:r>
            <a:r>
              <a:rPr lang="ru-RU" sz="1400" b="1" dirty="0" err="1"/>
              <a:t>Шугабаева</a:t>
            </a:r>
            <a:r>
              <a:rPr lang="ru-RU" sz="1400" b="1" dirty="0"/>
              <a:t> Г.Е. </a:t>
            </a:r>
            <a:endParaRPr lang="ru-RU" sz="1400" dirty="0"/>
          </a:p>
          <a:p>
            <a:endParaRPr lang="ru-RU" sz="1400" b="1" dirty="0"/>
          </a:p>
        </p:txBody>
      </p:sp>
      <p:sp>
        <p:nvSpPr>
          <p:cNvPr id="7" name="Стрелка вверх 6"/>
          <p:cNvSpPr/>
          <p:nvPr/>
        </p:nvSpPr>
        <p:spPr>
          <a:xfrm>
            <a:off x="272143" y="6224309"/>
            <a:ext cx="228600" cy="153888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10800000">
            <a:off x="380999" y="6483888"/>
            <a:ext cx="228600" cy="199854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63603" y="6394881"/>
            <a:ext cx="107859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Гончаров К.В., </a:t>
            </a:r>
            <a:r>
              <a:rPr lang="ru-RU" sz="1400" b="1" dirty="0" err="1"/>
              <a:t>Есмагамбетов</a:t>
            </a:r>
            <a:r>
              <a:rPr lang="ru-RU" sz="1400" b="1" dirty="0"/>
              <a:t> И.Д., </a:t>
            </a:r>
            <a:r>
              <a:rPr lang="ru-RU" sz="1400" dirty="0"/>
              <a:t>совместители: Кочетков М.Ю., Моисеенко Н.М., </a:t>
            </a:r>
            <a:r>
              <a:rPr lang="ru-RU" sz="1400" dirty="0" err="1"/>
              <a:t>Солтанова</a:t>
            </a:r>
            <a:r>
              <a:rPr lang="ru-RU" sz="1400" dirty="0"/>
              <a:t> А.М.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2143" y="4670771"/>
            <a:ext cx="48876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По сравнению с прошлым годом показатели заполняемости </a:t>
            </a:r>
            <a:r>
              <a:rPr lang="ru-RU" sz="1400" b="1" dirty="0"/>
              <a:t>понизились на 2% по </a:t>
            </a:r>
            <a:r>
              <a:rPr lang="ru-RU" sz="1400" b="1" dirty="0" err="1"/>
              <a:t>спец.дисциплинам</a:t>
            </a:r>
            <a:r>
              <a:rPr lang="ru-RU" sz="1400" b="1" dirty="0"/>
              <a:t> </a:t>
            </a:r>
            <a:r>
              <a:rPr lang="ru-RU" sz="1400" dirty="0"/>
              <a:t>и</a:t>
            </a:r>
            <a:r>
              <a:rPr lang="ru-RU" sz="1400" b="1" dirty="0"/>
              <a:t> </a:t>
            </a:r>
            <a:r>
              <a:rPr lang="ru-RU" sz="1400" b="1" u="sng" dirty="0">
                <a:solidFill>
                  <a:srgbClr val="00B050"/>
                </a:solidFill>
              </a:rPr>
              <a:t>повысились </a:t>
            </a:r>
            <a:r>
              <a:rPr lang="ru-RU" sz="1400" b="1" dirty="0">
                <a:solidFill>
                  <a:srgbClr val="00B050"/>
                </a:solidFill>
              </a:rPr>
              <a:t>на 3% по общеобразовательным дисциплинам.</a:t>
            </a:r>
          </a:p>
          <a:p>
            <a:pPr algn="ctr"/>
            <a:r>
              <a:rPr lang="ru-RU" sz="1400" b="1" dirty="0"/>
              <a:t>Отсутствие стопроцентной заполняемости связана с не своевременной заполняемостью журналов.</a:t>
            </a:r>
          </a:p>
        </p:txBody>
      </p:sp>
    </p:spTree>
    <p:extLst>
      <p:ext uri="{BB962C8B-B14F-4D97-AF65-F5344CB8AC3E}">
        <p14:creationId xmlns:p14="http://schemas.microsoft.com/office/powerpoint/2010/main" val="28688670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1613</Words>
  <Application>Microsoft Office PowerPoint</Application>
  <PresentationFormat>Широкоэкранный</PresentationFormat>
  <Paragraphs>262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Мониторинг качества учебно-воспитательного процесса </vt:lpstr>
      <vt:lpstr>Презентация PowerPoint</vt:lpstr>
      <vt:lpstr>Презентация PowerPoint</vt:lpstr>
      <vt:lpstr>Презентация PowerPoint</vt:lpstr>
      <vt:lpstr>Работа преподавателей  с профильными классами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admin</cp:lastModifiedBy>
  <cp:revision>110</cp:revision>
  <dcterms:created xsi:type="dcterms:W3CDTF">2024-06-26T05:05:22Z</dcterms:created>
  <dcterms:modified xsi:type="dcterms:W3CDTF">2026-02-04T03:09:18Z</dcterms:modified>
</cp:coreProperties>
</file>