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98" r:id="rId3"/>
    <p:sldId id="299" r:id="rId4"/>
    <p:sldId id="258" r:id="rId5"/>
    <p:sldId id="259" r:id="rId6"/>
    <p:sldId id="260" r:id="rId7"/>
    <p:sldId id="262" r:id="rId8"/>
    <p:sldId id="263" r:id="rId9"/>
    <p:sldId id="300" r:id="rId10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C17E8-2165-476D-B5AA-5CB28B9ED61A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A8999-F39A-40CB-B4C6-C577570739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855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8999-F39A-40CB-B4C6-C577570739D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253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-43735" y="1288"/>
            <a:ext cx="12235735" cy="6884003"/>
            <a:chOff x="-3215680" y="-18000"/>
            <a:chExt cx="12235735" cy="6884003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-3215680" y="6465893"/>
              <a:ext cx="11835371" cy="400110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>
              <a:spAutoFit/>
            </a:bodyPr>
            <a:lstStyle/>
            <a:p>
              <a:pPr algn="ctr"/>
              <a:endParaRPr lang="ru-RU" sz="2000" b="1" cap="all" dirty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 rot="5400000">
              <a:off x="5382000" y="3219945"/>
              <a:ext cx="6876000" cy="400110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>
              <a:spAutoFit/>
            </a:bodyPr>
            <a:lstStyle/>
            <a:p>
              <a:pPr algn="ctr"/>
              <a:endParaRPr lang="ru-RU" sz="2000" b="1" cap="all" dirty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19336" y="1927160"/>
            <a:ext cx="1137726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k-KZ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</a:t>
            </a:r>
          </a:p>
          <a:p>
            <a:pPr algn="ctr">
              <a:lnSpc>
                <a:spcPct val="150000"/>
              </a:lnSpc>
            </a:pPr>
            <a:r>
              <a:rPr lang="kk-KZ" sz="3200" b="1" cap="all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«Білім келешегі: адал азамат,  кәсіби маман»</a:t>
            </a:r>
            <a:endParaRPr lang="ru-RU" sz="3200" b="1" cap="all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3592" y="6477178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27.08.2025ж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32A84BD-7B6B-EF4A-4B0D-7D871DCDD8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879" y="246003"/>
            <a:ext cx="1581435" cy="159563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8464AF3-3BCF-D800-B7F7-FFDF950F9A10}"/>
              </a:ext>
            </a:extLst>
          </p:cNvPr>
          <p:cNvSpPr txBox="1"/>
          <p:nvPr/>
        </p:nvSpPr>
        <p:spPr>
          <a:xfrm>
            <a:off x="3287687" y="5435813"/>
            <a:ext cx="48818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Дата проведения: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27.08.2025 г</a:t>
            </a:r>
          </a:p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Место проведения: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 кабинет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008328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FD6CA-A7F2-68D4-9BAC-F7DD436C3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9F9A6E2A-C6BA-3CAD-6EAC-A3B2D77EC9C4}"/>
              </a:ext>
            </a:extLst>
          </p:cNvPr>
          <p:cNvGrpSpPr/>
          <p:nvPr/>
        </p:nvGrpSpPr>
        <p:grpSpPr>
          <a:xfrm>
            <a:off x="-43735" y="1288"/>
            <a:ext cx="12235735" cy="6884003"/>
            <a:chOff x="-3215680" y="-18000"/>
            <a:chExt cx="12235735" cy="6884003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E31C56F2-490A-A74B-7076-02D12C9DB72B}"/>
                </a:ext>
              </a:extLst>
            </p:cNvPr>
            <p:cNvSpPr/>
            <p:nvPr/>
          </p:nvSpPr>
          <p:spPr>
            <a:xfrm>
              <a:off x="-3215680" y="6465893"/>
              <a:ext cx="11835371" cy="400110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>
              <a:spAutoFit/>
            </a:bodyPr>
            <a:lstStyle/>
            <a:p>
              <a:pPr algn="ctr"/>
              <a:endParaRPr lang="ru-RU" sz="2000" b="1" cap="all" dirty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CE9ADA51-0CA7-DD22-F900-ACDB7E819A1C}"/>
                </a:ext>
              </a:extLst>
            </p:cNvPr>
            <p:cNvSpPr/>
            <p:nvPr/>
          </p:nvSpPr>
          <p:spPr>
            <a:xfrm rot="5400000">
              <a:off x="5382000" y="3219945"/>
              <a:ext cx="6876000" cy="400110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>
              <a:spAutoFit/>
            </a:bodyPr>
            <a:lstStyle/>
            <a:p>
              <a:pPr algn="ctr"/>
              <a:endParaRPr lang="ru-RU" sz="2000" b="1" cap="all" dirty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6046FF97-9D5B-5D17-F40E-5CFCBB41C255}"/>
              </a:ext>
            </a:extLst>
          </p:cNvPr>
          <p:cNvSpPr txBox="1"/>
          <p:nvPr/>
        </p:nvSpPr>
        <p:spPr>
          <a:xfrm>
            <a:off x="2423592" y="6477178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27.08.2025ж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D50B5-55B4-44E3-BAF5-B559FB7B1BBD}"/>
              </a:ext>
            </a:extLst>
          </p:cNvPr>
          <p:cNvSpPr txBox="1"/>
          <p:nvPr/>
        </p:nvSpPr>
        <p:spPr>
          <a:xfrm>
            <a:off x="1055440" y="1342714"/>
            <a:ext cx="9937104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ru-RU" sz="21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Повестка :</a:t>
            </a:r>
          </a:p>
          <a:p>
            <a:pPr algn="just"/>
            <a:endParaRPr lang="ru-RU" sz="21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AutoNum type="arabicPeriod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келешегі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адал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маман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Руководитель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Шугабаева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Гульмира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Ерсаиновна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buFontTx/>
              <a:buAutoNum type="arabicPeriod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закреплении преподавателей за учебными аудиториями. О закреплении мастеров п/о и кураторов за учебными группами. График учебного процесса». зам. руководителя по УР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Калдаманова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Гульдан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Мейрашевна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AutoNum type="arabicPeriod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«Подготовка к производственной практике». Зам. Руководителя по УПР 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Нурмухамбетова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Ляззат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Каиртасовна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AutoNum type="arabicPeriod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«Родительское собрание. Заселение в общежитие, Торжественная линейка и кураторские часы». Психолог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Айтмагамбетова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Алима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Бауржановна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AutoNum type="arabicPeriod"/>
            </a:pP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«Прохождение медосмотра».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мед.работник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Максилова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Сулушаш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Имамадиевна</a:t>
            </a:r>
            <a:r>
              <a:rPr lang="ru-RU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52CAAF6-57E7-D435-4D2C-7C6975CB25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920" y="220549"/>
            <a:ext cx="1071386" cy="10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139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2792" y="3319452"/>
            <a:ext cx="1182359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«Учитель – ключевая фигура в построении будущего Казахстана»</a:t>
            </a:r>
          </a:p>
          <a:p>
            <a:pPr algn="ctr"/>
            <a:r>
              <a:rPr lang="ru-RU" sz="2000" b="1" dirty="0">
                <a:solidFill>
                  <a:srgbClr val="FF0000"/>
                </a:solidFill>
              </a:rPr>
              <a:t>"</a:t>
            </a:r>
            <a:r>
              <a:rPr lang="ru-RU" sz="2000" b="1" dirty="0" err="1">
                <a:solidFill>
                  <a:srgbClr val="FF0000"/>
                </a:solidFill>
              </a:rPr>
              <a:t>Білім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келешегі</a:t>
            </a:r>
            <a:r>
              <a:rPr lang="ru-RU" sz="2000" b="1" dirty="0">
                <a:solidFill>
                  <a:srgbClr val="FF0000"/>
                </a:solidFill>
              </a:rPr>
              <a:t>: </a:t>
            </a:r>
            <a:r>
              <a:rPr lang="ru-RU" sz="2000" b="1" dirty="0" err="1">
                <a:solidFill>
                  <a:srgbClr val="FF0000"/>
                </a:solidFill>
              </a:rPr>
              <a:t>адал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азамат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кәсіби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маман</a:t>
            </a:r>
            <a:r>
              <a:rPr lang="ru-RU" sz="2000" b="1" dirty="0">
                <a:solidFill>
                  <a:srgbClr val="FF0000"/>
                </a:solidFill>
              </a:rPr>
              <a:t>" </a:t>
            </a:r>
          </a:p>
          <a:p>
            <a:pPr algn="ctr"/>
            <a:r>
              <a:rPr lang="ru-RU" sz="2000" b="1" dirty="0">
                <a:solidFill>
                  <a:srgbClr val="FF0000"/>
                </a:solidFill>
              </a:rPr>
              <a:t>"Будущее образования: честный гражданин, профессиональный специалист"</a:t>
            </a:r>
          </a:p>
          <a:p>
            <a:pPr algn="r"/>
            <a:r>
              <a:rPr lang="ru-RU" sz="3200" b="1" dirty="0">
                <a:solidFill>
                  <a:srgbClr val="FF0000"/>
                </a:solidFill>
              </a:rPr>
              <a:t>К.К.Токаев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/>
              <a:t>	</a:t>
            </a:r>
            <a:endParaRPr lang="ru-RU" sz="2400" b="1" dirty="0">
              <a:solidFill>
                <a:srgbClr val="0070C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786" y="0"/>
            <a:ext cx="1371214" cy="138352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658970" y="5323516"/>
            <a:ext cx="336741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b="1" dirty="0"/>
              <a:t>Шугабаева Г.Е.,</a:t>
            </a:r>
          </a:p>
          <a:p>
            <a:pPr algn="r"/>
            <a:r>
              <a:rPr lang="ru-RU" sz="1200" dirty="0"/>
              <a:t>Почетный работник образования РК, </a:t>
            </a:r>
          </a:p>
          <a:p>
            <a:pPr algn="r"/>
            <a:r>
              <a:rPr lang="ru-RU" sz="1200" dirty="0"/>
              <a:t>магистр психолого-педагогических наук, </a:t>
            </a:r>
          </a:p>
          <a:p>
            <a:pPr algn="r"/>
            <a:r>
              <a:rPr lang="ru-RU" sz="1200" dirty="0"/>
              <a:t>член совета матерей  при АНК, </a:t>
            </a:r>
          </a:p>
          <a:p>
            <a:pPr algn="r"/>
            <a:r>
              <a:rPr lang="ru-RU" sz="1200" dirty="0"/>
              <a:t>заместитель председателя совета </a:t>
            </a:r>
          </a:p>
          <a:p>
            <a:pPr algn="r"/>
            <a:r>
              <a:rPr lang="ru-RU" sz="1200" dirty="0"/>
              <a:t>по профилактике </a:t>
            </a:r>
            <a:r>
              <a:rPr lang="ru-RU" sz="1200" dirty="0" err="1"/>
              <a:t>наркоправонарушений</a:t>
            </a:r>
            <a:r>
              <a:rPr lang="ru-RU" sz="1200" dirty="0"/>
              <a:t> </a:t>
            </a:r>
          </a:p>
          <a:p>
            <a:pPr algn="r"/>
            <a:r>
              <a:rPr lang="ru-RU" sz="1200" dirty="0"/>
              <a:t>Департамента полиции Павлодарской области.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22184" y="6202017"/>
            <a:ext cx="1610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27.08.2025 год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2808" y="117682"/>
            <a:ext cx="5109127" cy="311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694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2150" y="161872"/>
            <a:ext cx="1144192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0070C0"/>
                </a:solidFill>
              </a:rPr>
              <a:t>Токаев К.К. о будущем сферы образования.</a:t>
            </a:r>
            <a:endParaRPr lang="ru-RU" sz="2400" dirty="0"/>
          </a:p>
          <a:p>
            <a:endParaRPr lang="ru-RU" b="1" dirty="0"/>
          </a:p>
          <a:p>
            <a:r>
              <a:rPr lang="ru-RU" b="1" dirty="0"/>
              <a:t>ПЕРВОЕ. Необходимо повышать качество образования.</a:t>
            </a:r>
          </a:p>
          <a:p>
            <a:endParaRPr lang="ru-RU" dirty="0"/>
          </a:p>
          <a:p>
            <a:pPr algn="just"/>
            <a:r>
              <a:rPr lang="ru-RU" dirty="0"/>
              <a:t>Наука, технологии, знания – все это стремительно меняется. Полученные вчера знания завтра могут потерять свою актуальность.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Поэтому </a:t>
            </a:r>
            <a:r>
              <a:rPr lang="ru-RU" b="1" dirty="0"/>
              <a:t>решающее значение приобретает квалификация учителей.</a:t>
            </a:r>
          </a:p>
          <a:p>
            <a:pPr algn="just"/>
            <a:r>
              <a:rPr lang="ru-RU" dirty="0"/>
              <a:t>Нельзя ограничиваться знаниями, полученными в высших учебных заведениях.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Чтобы воспитать по-настоящему прогрессивных учеников, </a:t>
            </a:r>
            <a:r>
              <a:rPr lang="ru-RU" b="1" dirty="0"/>
              <a:t>педагоги должны постоянно учиться и самосовершенствоваться.</a:t>
            </a:r>
          </a:p>
          <a:p>
            <a:pPr algn="just"/>
            <a:endParaRPr lang="ru-RU" b="1" dirty="0"/>
          </a:p>
          <a:p>
            <a:pPr algn="just"/>
            <a:r>
              <a:rPr lang="ru-RU" b="1" dirty="0"/>
              <a:t>Важно мастерски овладевать методиками, которые пробуждают в детях стремление к знаниям.</a:t>
            </a:r>
          </a:p>
          <a:p>
            <a:pPr algn="just"/>
            <a:r>
              <a:rPr lang="ru-RU" dirty="0"/>
              <a:t>Мы видим, что в развитых странах образование – это основа и движущая сила экономики.</a:t>
            </a:r>
          </a:p>
          <a:p>
            <a:pPr algn="just"/>
            <a:r>
              <a:rPr lang="ru-RU" dirty="0"/>
              <a:t>Нам необходимо изучать их опыт, хотя и не следует слепо копировать чужие модели.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Важно адаптировать лучшие практики к нашим реалиям.</a:t>
            </a:r>
          </a:p>
          <a:p>
            <a:pPr algn="just"/>
            <a:r>
              <a:rPr lang="ru-RU" dirty="0"/>
              <a:t>Любые изменения в стандартах образования, методиках и учебниках должны проходить тщательную экспертизу.</a:t>
            </a:r>
          </a:p>
          <a:p>
            <a:pPr algn="just"/>
            <a:endParaRPr lang="ru-RU" dirty="0"/>
          </a:p>
          <a:p>
            <a:pPr algn="just"/>
            <a:r>
              <a:rPr lang="ru-RU" b="1" dirty="0">
                <a:solidFill>
                  <a:schemeClr val="accent1"/>
                </a:solidFill>
              </a:rPr>
              <a:t>В образовании нет права на ошибку, ведь последствия могут быть очень серьезными.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этом и заключается основная цель проекта «</a:t>
            </a:r>
            <a:r>
              <a:rPr lang="ru-RU" dirty="0" err="1"/>
              <a:t>Келешек</a:t>
            </a:r>
            <a:r>
              <a:rPr lang="ru-RU" dirty="0"/>
              <a:t> </a:t>
            </a:r>
            <a:r>
              <a:rPr lang="ru-RU" dirty="0" err="1"/>
              <a:t>мектептері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101855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9613" y="101790"/>
            <a:ext cx="1145783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ВТОРОЕ. Образование должно идти рука об руку с воспитанием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/>
              <a:t>Качественное образование невозможно без достойного воспитания. Знания и воспитание – это две опоры любого общества, и их нельзя рассматривать по отдельности.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/>
              <a:t>Крайне важно не только прививать молодому поколению стремление к знаниям, но и направлять его, давать ему правильный жизненный ориентир.</a:t>
            </a:r>
          </a:p>
          <a:p>
            <a:pPr algn="just"/>
            <a:r>
              <a:rPr lang="ru-RU" sz="1400" b="1" dirty="0"/>
              <a:t>Наша молодежь должна расти ответственной и трудолюбивой, уметь различать добро и зло.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rgbClr val="0070C0"/>
                </a:solidFill>
              </a:rPr>
              <a:t>С этого учебного года во всех общеобразовательных учреждениях, в том числе и в частных, будет действовать единая воспитательная программа «</a:t>
            </a:r>
            <a:r>
              <a:rPr lang="ru-RU" sz="1400" b="1" dirty="0" err="1">
                <a:solidFill>
                  <a:srgbClr val="0070C0"/>
                </a:solidFill>
              </a:rPr>
              <a:t>Адал</a:t>
            </a:r>
            <a:r>
              <a:rPr lang="ru-RU" sz="1400" b="1" dirty="0">
                <a:solidFill>
                  <a:srgbClr val="0070C0"/>
                </a:solidFill>
              </a:rPr>
              <a:t> </a:t>
            </a:r>
            <a:r>
              <a:rPr lang="ru-RU" sz="1400" b="1" dirty="0" err="1">
                <a:solidFill>
                  <a:srgbClr val="0070C0"/>
                </a:solidFill>
              </a:rPr>
              <a:t>азамат</a:t>
            </a:r>
            <a:r>
              <a:rPr lang="ru-RU" sz="1400" b="1" dirty="0">
                <a:solidFill>
                  <a:srgbClr val="0070C0"/>
                </a:solidFill>
              </a:rPr>
              <a:t>».</a:t>
            </a:r>
          </a:p>
          <a:p>
            <a:pPr algn="just"/>
            <a:r>
              <a:rPr lang="ru-RU" sz="1400" b="1" dirty="0"/>
              <a:t>Подрастающему поколению нужно прививать наши национальные ценности. Дети должны расти патриотичными, креативными, созидательными, эрудированными, трудолюбивыми, заботливыми и бережливыми.</a:t>
            </a:r>
          </a:p>
          <a:p>
            <a:pPr algn="just"/>
            <a:r>
              <a:rPr lang="ru-RU" sz="1400" dirty="0"/>
              <a:t>Только обладающие этими качествами граждане способны заложить основу культурного и безопасного общества, базирующегося на принципе «Закон и Порядок».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Родители, педагоги и государственные органы должны тесно взаимодействовать в деле воспитания детей, так как это сфера их общей ответственности.</a:t>
            </a:r>
          </a:p>
          <a:p>
            <a:pPr algn="just"/>
            <a:r>
              <a:rPr lang="ru-RU" sz="1400" b="1" dirty="0"/>
              <a:t>Гармоничный симбиоз трех составляющих – семьи, школы и государства – позволит достичь наилучших результатов. А в их основе должна быть идея трудолюбия.</a:t>
            </a:r>
          </a:p>
          <a:p>
            <a:pPr algn="just"/>
            <a:r>
              <a:rPr lang="ru-RU" sz="1400" b="1" dirty="0"/>
              <a:t>Нужно разъяснять подрастающему поколению, что без любви к труду невозможно достичь благополучия.</a:t>
            </a:r>
          </a:p>
          <a:p>
            <a:pPr algn="just"/>
            <a:r>
              <a:rPr lang="ru-RU" sz="1400" b="1" dirty="0"/>
              <a:t>Нельзя поддаваться лени и безделью, это приведет общество к деградации.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Одним из наглядных примеров такого взаимодействия может служить </a:t>
            </a:r>
            <a:r>
              <a:rPr lang="ru-RU" sz="1400" b="1" dirty="0"/>
              <a:t>общенациональная акция «Таза </a:t>
            </a:r>
            <a:r>
              <a:rPr lang="ru-RU" sz="1400" b="1" dirty="0" err="1"/>
              <a:t>Қазақстан</a:t>
            </a:r>
            <a:r>
              <a:rPr lang="ru-RU" sz="1400" b="1" dirty="0"/>
              <a:t>».</a:t>
            </a:r>
          </a:p>
          <a:p>
            <a:pPr algn="just"/>
            <a:r>
              <a:rPr lang="ru-RU" sz="1400" dirty="0"/>
              <a:t> </a:t>
            </a:r>
            <a:r>
              <a:rPr lang="ru-RU" sz="1400" b="1" dirty="0">
                <a:solidFill>
                  <a:srgbClr val="0070C0"/>
                </a:solidFill>
              </a:rPr>
              <a:t>Чистый Казахстан – это не только чистота вокруг нас, что, несомненно очень важно, но и чистота наших помыслов.</a:t>
            </a:r>
          </a:p>
          <a:p>
            <a:pPr algn="just"/>
            <a:r>
              <a:rPr lang="ru-RU" sz="1400" dirty="0"/>
              <a:t>Человек с чистой душой всегда готов к добрым поступкам и состраданию. Будучи честным и порядочным, он не пойдет по пути коррупции.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	Несомненно, только по-настоящему ответственные граждане, воспитавшие в себе самые благородные качества, станут опорой Справедливого Казахстана.</a:t>
            </a:r>
          </a:p>
        </p:txBody>
      </p:sp>
    </p:spTree>
    <p:extLst>
      <p:ext uri="{BB962C8B-B14F-4D97-AF65-F5344CB8AC3E}">
        <p14:creationId xmlns:p14="http://schemas.microsoft.com/office/powerpoint/2010/main" val="431968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685" y="0"/>
            <a:ext cx="11802387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ТРЕТЬЕ. Важно уберечь подрастающее поколение от социальных пороков.</a:t>
            </a:r>
            <a:endParaRPr lang="ru-RU" sz="1600" dirty="0"/>
          </a:p>
          <a:p>
            <a:endParaRPr lang="ru-RU" sz="1400" dirty="0"/>
          </a:p>
          <a:p>
            <a:pPr algn="just"/>
            <a:r>
              <a:rPr lang="ru-RU" sz="1400" dirty="0"/>
              <a:t>Поэтому школа должна быть моделью гармоничного общества, в котором царит атмосфера уважения и поддержки.</a:t>
            </a:r>
          </a:p>
          <a:p>
            <a:pPr algn="just"/>
            <a:r>
              <a:rPr lang="ru-RU" sz="1400" dirty="0"/>
              <a:t>Важно прививать детям чувство ответственности, разъяснять им, что любые поступки имеют свои последствия.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/>
              <a:t>Необходимо, чтобы принцип «Закон и Порядок» стал неотъемлемым элементом воспитательной работы.</a:t>
            </a:r>
          </a:p>
          <a:p>
            <a:pPr algn="just"/>
            <a:r>
              <a:rPr lang="ru-RU" sz="1400" b="1" dirty="0"/>
              <a:t>В эту работу, помимо заместителей директоров по воспитательной работе, классных руководителей и школьных психологов, </a:t>
            </a:r>
            <a:r>
              <a:rPr lang="ru-RU" sz="1400" dirty="0"/>
              <a:t>должно включиться все педагогическое сообщество, поскольку это задача общегосударственного характера.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Поэтому каждый педагог должен приучать детей контролировать свои эмоции, стараться действовать рационально и смотреть на любые вещи и ситуации с разных сторон.</a:t>
            </a:r>
          </a:p>
          <a:p>
            <a:pPr algn="just"/>
            <a:endParaRPr lang="ru-RU" sz="1600" b="1" dirty="0">
              <a:solidFill>
                <a:schemeClr val="accent1"/>
              </a:solidFill>
            </a:endParaRPr>
          </a:p>
          <a:p>
            <a:pPr algn="ctr"/>
            <a:r>
              <a:rPr lang="ru-RU" sz="1600" b="1" dirty="0">
                <a:solidFill>
                  <a:schemeClr val="accent1"/>
                </a:solidFill>
              </a:rPr>
              <a:t>Учителям отводится особая роль в борьбе с такими пагубными явлениями,</a:t>
            </a:r>
          </a:p>
          <a:p>
            <a:pPr algn="ctr"/>
            <a:r>
              <a:rPr lang="ru-RU" sz="1600" b="1" dirty="0">
                <a:solidFill>
                  <a:schemeClr val="accent1"/>
                </a:solidFill>
              </a:rPr>
              <a:t> как наркомания и </a:t>
            </a:r>
            <a:r>
              <a:rPr lang="ru-RU" sz="1600" b="1" dirty="0" err="1">
                <a:solidFill>
                  <a:schemeClr val="accent1"/>
                </a:solidFill>
              </a:rPr>
              <a:t>лудомания</a:t>
            </a:r>
            <a:r>
              <a:rPr lang="ru-RU" sz="1600" b="1" dirty="0">
                <a:solidFill>
                  <a:schemeClr val="accent1"/>
                </a:solidFill>
              </a:rPr>
              <a:t>, домашнее насилие, расточительство, </a:t>
            </a:r>
            <a:r>
              <a:rPr lang="ru-RU" sz="1600" b="1" dirty="0" err="1">
                <a:solidFill>
                  <a:schemeClr val="accent1"/>
                </a:solidFill>
              </a:rPr>
              <a:t>буллинг</a:t>
            </a:r>
            <a:r>
              <a:rPr lang="ru-RU" sz="1600" b="1" dirty="0">
                <a:solidFill>
                  <a:schemeClr val="accent1"/>
                </a:solidFill>
              </a:rPr>
              <a:t> и вандализм.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Надо донести до детей и молодежи, что увлечение разного рода стимуляторами, даже якобы безобидными, – это путь в никуда.</a:t>
            </a:r>
          </a:p>
          <a:p>
            <a:pPr algn="just"/>
            <a:r>
              <a:rPr lang="ru-RU" sz="1400" dirty="0"/>
              <a:t>Уход от реальности в мир грез с помощью вредоносных веществ или виртуальных игр превращает человека в социального изгоя.</a:t>
            </a:r>
          </a:p>
          <a:p>
            <a:pPr algn="just"/>
            <a:r>
              <a:rPr lang="ru-RU" sz="1400" dirty="0"/>
              <a:t>По сути, такие люди лишают себя будущего – они не смогут найти нормальную работу, построить благополучную семью, реализовать свои таланты и добиться больших целей.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/>
              <a:t>Школа должна быть местом, где каждый ребенок чувствует себя в полной безопасности.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/>
              <a:t>Ни в коем случае нельзя допускать проявления </a:t>
            </a:r>
            <a:r>
              <a:rPr lang="ru-RU" sz="1400" b="1" dirty="0" err="1"/>
              <a:t>буллинга</a:t>
            </a:r>
            <a:r>
              <a:rPr lang="ru-RU" sz="1400" b="1" dirty="0"/>
              <a:t>, жестокости и агрессии.</a:t>
            </a:r>
          </a:p>
          <a:p>
            <a:pPr algn="just"/>
            <a:r>
              <a:rPr lang="ru-RU" sz="1400" dirty="0"/>
              <a:t>В частности, ужесточено наказание за все формы насилия в отношении несовершеннолетних, укреплен институт уполномоченного по правам ребенка.</a:t>
            </a:r>
          </a:p>
          <a:p>
            <a:pPr algn="just"/>
            <a:r>
              <a:rPr lang="ru-RU" sz="1400" dirty="0"/>
              <a:t>Ведется системная работа по профилактике суицидов среди детей, которые сегодня стали одной из острых проблем.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/>
              <a:t>Во всех школах страны размещен QR-код службы психологической поддержки «111».</a:t>
            </a:r>
          </a:p>
          <a:p>
            <a:pPr algn="just"/>
            <a:endParaRPr lang="ru-RU" sz="1400" b="1" dirty="0">
              <a:solidFill>
                <a:srgbClr val="0070C0"/>
              </a:solidFill>
            </a:endParaRPr>
          </a:p>
          <a:p>
            <a:pPr algn="just"/>
            <a:r>
              <a:rPr lang="ru-RU" sz="1400" b="1" dirty="0">
                <a:solidFill>
                  <a:srgbClr val="0070C0"/>
                </a:solidFill>
              </a:rPr>
              <a:t>	С начала учебного года в школах и колледжах будет внедрена </a:t>
            </a:r>
            <a:r>
              <a:rPr lang="ru-RU" sz="1400" b="1" dirty="0" err="1">
                <a:solidFill>
                  <a:srgbClr val="0070C0"/>
                </a:solidFill>
              </a:rPr>
              <a:t>антибуллинговая</a:t>
            </a:r>
            <a:r>
              <a:rPr lang="ru-RU" sz="1400" b="1" dirty="0">
                <a:solidFill>
                  <a:srgbClr val="0070C0"/>
                </a:solidFill>
              </a:rPr>
              <a:t> программа «</a:t>
            </a:r>
            <a:r>
              <a:rPr lang="ru-RU" sz="1400" b="1" dirty="0" err="1">
                <a:solidFill>
                  <a:srgbClr val="0070C0"/>
                </a:solidFill>
              </a:rPr>
              <a:t>ДосболLIKE</a:t>
            </a:r>
            <a:r>
              <a:rPr lang="ru-RU" sz="1400" b="1" dirty="0">
                <a:solidFill>
                  <a:srgbClr val="0070C0"/>
                </a:solidFill>
              </a:rPr>
              <a:t>»,</a:t>
            </a:r>
            <a:r>
              <a:rPr lang="ru-RU" sz="1400" dirty="0"/>
              <a:t> призванная предотвратить травлю в детских и подростковых коллективах.</a:t>
            </a:r>
          </a:p>
        </p:txBody>
      </p:sp>
    </p:spTree>
    <p:extLst>
      <p:ext uri="{BB962C8B-B14F-4D97-AF65-F5344CB8AC3E}">
        <p14:creationId xmlns:p14="http://schemas.microsoft.com/office/powerpoint/2010/main" val="3511455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2151" y="58676"/>
            <a:ext cx="1153734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ЧЕТВЕРТОЕ. Необходимо ускорить внедрение цифровых технологий и искусственного интеллекта в образовательный процесс.</a:t>
            </a:r>
            <a:endParaRPr lang="ru-RU" dirty="0">
              <a:solidFill>
                <a:srgbClr val="0070C0"/>
              </a:solidFill>
            </a:endParaRPr>
          </a:p>
          <a:p>
            <a:pPr algn="just"/>
            <a:r>
              <a:rPr lang="ru-RU" sz="1400" dirty="0"/>
              <a:t>Мир вступил в новую технологическую эпоху, главными признаками которой становятся стремительное развитие инноваций и </a:t>
            </a:r>
            <a:r>
              <a:rPr lang="ru-RU" sz="1600" b="1" dirty="0">
                <a:solidFill>
                  <a:srgbClr val="0070C0"/>
                </a:solidFill>
              </a:rPr>
              <a:t>внедрение искусственного интеллекта.</a:t>
            </a:r>
          </a:p>
          <a:p>
            <a:pPr algn="just"/>
            <a:r>
              <a:rPr lang="ru-RU" sz="1400" b="1" dirty="0"/>
              <a:t>Поэтому понятия «прогрессивная нация» и «технологическая нация» сегодня являются тождественными.</a:t>
            </a:r>
          </a:p>
          <a:p>
            <a:pPr algn="just"/>
            <a:r>
              <a:rPr lang="ru-RU" sz="1400" dirty="0"/>
              <a:t>Наша задача – адаптироваться к глобальным тенденциям.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/>
              <a:t>Дальнейшая </a:t>
            </a:r>
            <a:r>
              <a:rPr lang="ru-RU" sz="1400" b="1" dirty="0" err="1"/>
              <a:t>цифровизация</a:t>
            </a:r>
            <a:r>
              <a:rPr lang="ru-RU" sz="1400" b="1" dirty="0"/>
              <a:t> и внедрение искусственного интеллекта способны внести решающий вклад в преодоление образовательного неравенства и значительно повысить качество обучения.</a:t>
            </a:r>
          </a:p>
          <a:p>
            <a:pPr algn="just"/>
            <a:r>
              <a:rPr lang="ru-RU" sz="1400" dirty="0"/>
              <a:t>Инновационные подходы открывают возможности для полноценного вовлечения в образовательный процесс детей с особыми потребностями, создавая предпосылки для формирования инклюзивной среды обучения.</a:t>
            </a:r>
          </a:p>
          <a:p>
            <a:pPr algn="just"/>
            <a:r>
              <a:rPr lang="ru-RU" sz="1400" dirty="0"/>
              <a:t>В нашей стране </a:t>
            </a:r>
            <a:r>
              <a:rPr lang="ru-RU" sz="1400" dirty="0" err="1"/>
              <a:t>цифровизированы</a:t>
            </a:r>
            <a:r>
              <a:rPr lang="ru-RU" sz="1400" dirty="0"/>
              <a:t> основные услуги, связанные с поступлением в школы и колледжи, а также с переводом из одной школы в другую.</a:t>
            </a:r>
          </a:p>
          <a:p>
            <a:pPr algn="just"/>
            <a:endParaRPr lang="ru-RU" sz="1400" dirty="0"/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Важно </a:t>
            </a:r>
            <a:r>
              <a:rPr lang="ru-RU" sz="1400" b="1" dirty="0"/>
              <a:t>обеспечить всех школьников доступом к цифровым платформам с обучающим контентом, в том числе электронными учебниками.</a:t>
            </a:r>
          </a:p>
          <a:p>
            <a:pPr algn="just"/>
            <a:r>
              <a:rPr lang="ru-RU" sz="1400" dirty="0"/>
              <a:t>Все материалы при этом должны пройти тщательную экспертизу.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Еще одна </a:t>
            </a:r>
            <a:r>
              <a:rPr lang="ru-RU" sz="1400" b="1" dirty="0">
                <a:solidFill>
                  <a:schemeClr val="accent1"/>
                </a:solidFill>
              </a:rPr>
              <a:t>приоритетная задача – необходимо целенаправленно обучать детей с раннего возраста технологиям искусственного интеллекта. </a:t>
            </a:r>
            <a:endParaRPr lang="ru-RU" sz="1400" dirty="0"/>
          </a:p>
          <a:p>
            <a:pPr algn="just"/>
            <a:endParaRPr lang="ru-RU" sz="1400" dirty="0"/>
          </a:p>
          <a:p>
            <a:pPr algn="ctr"/>
            <a:r>
              <a:rPr lang="ru-RU" sz="1400" b="1" dirty="0">
                <a:solidFill>
                  <a:schemeClr val="accent1"/>
                </a:solidFill>
              </a:rPr>
              <a:t>То же самое касается и педагогов – учитель должен не только хорошо знать свой предмет, </a:t>
            </a:r>
          </a:p>
          <a:p>
            <a:pPr algn="ctr"/>
            <a:r>
              <a:rPr lang="ru-RU" sz="1400" b="1" dirty="0">
                <a:solidFill>
                  <a:schemeClr val="accent1"/>
                </a:solidFill>
              </a:rPr>
              <a:t>но и уметь применять новые технологии в педагогической практике.</a:t>
            </a:r>
          </a:p>
          <a:p>
            <a:pPr algn="just"/>
            <a:r>
              <a:rPr lang="ru-RU" sz="1400" dirty="0"/>
              <a:t>В целом, надо в полной мере использовать возможности </a:t>
            </a:r>
            <a:r>
              <a:rPr lang="ru-RU" sz="1400" dirty="0" err="1"/>
              <a:t>цифровизации</a:t>
            </a:r>
            <a:r>
              <a:rPr lang="ru-RU" sz="1400" dirty="0"/>
              <a:t> и искусственного интеллекта, чтобы вывести систему образования на качественно новый уровень.</a:t>
            </a:r>
          </a:p>
        </p:txBody>
      </p:sp>
    </p:spTree>
    <p:extLst>
      <p:ext uri="{BB962C8B-B14F-4D97-AF65-F5344CB8AC3E}">
        <p14:creationId xmlns:p14="http://schemas.microsoft.com/office/powerpoint/2010/main" val="4282231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858" y="152624"/>
            <a:ext cx="11577099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ПЯТОЕ. Вопрос защиты прав педагогов всегда должен быть в зоне особого внимания.</a:t>
            </a:r>
            <a:endParaRPr lang="ru-RU" dirty="0">
              <a:solidFill>
                <a:srgbClr val="0070C0"/>
              </a:solidFill>
            </a:endParaRPr>
          </a:p>
          <a:p>
            <a:endParaRPr lang="ru-RU" sz="1600" dirty="0">
              <a:solidFill>
                <a:srgbClr val="0070C0"/>
              </a:solidFill>
            </a:endParaRPr>
          </a:p>
          <a:p>
            <a:pPr algn="just"/>
            <a:r>
              <a:rPr lang="ru-RU" sz="1600" dirty="0"/>
              <a:t>Педагоги должны быть освобождены от занятий, не относящихся к их основной деятельности. </a:t>
            </a:r>
          </a:p>
          <a:p>
            <a:pPr algn="just"/>
            <a:r>
              <a:rPr lang="ru-RU" sz="1600" dirty="0"/>
              <a:t>Нецелесообразно за любой несчастный случай с участием детей сразу же наказывать учителей. </a:t>
            </a:r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r>
              <a:rPr lang="ru-RU" sz="1600" dirty="0"/>
              <a:t>В </a:t>
            </a:r>
            <a:r>
              <a:rPr lang="ru-RU" sz="1600" dirty="0" err="1"/>
              <a:t>Мангистауской</a:t>
            </a:r>
            <a:r>
              <a:rPr lang="ru-RU" sz="1600" dirty="0"/>
              <a:t> области были отмечены случаи отравления детей некачественными продуктами питания. </a:t>
            </a:r>
          </a:p>
          <a:p>
            <a:pPr algn="just"/>
            <a:r>
              <a:rPr lang="ru-RU" sz="1600" dirty="0"/>
              <a:t>После этого вопиющего происшествия </a:t>
            </a:r>
            <a:r>
              <a:rPr lang="ru-RU" sz="1600" b="1" dirty="0"/>
              <a:t>министерство здравоохранения взяло на контроль качество школьного питания. </a:t>
            </a:r>
            <a:endParaRPr lang="ru-RU" sz="1600" dirty="0"/>
          </a:p>
          <a:p>
            <a:pPr algn="just"/>
            <a:r>
              <a:rPr lang="ru-RU" sz="1600" b="1" dirty="0">
                <a:solidFill>
                  <a:srgbClr val="0070C0"/>
                </a:solidFill>
              </a:rPr>
              <a:t>Благополучие детей, их здоровье и качественные знания напрямую предопределяют будущее Казахстана.</a:t>
            </a:r>
          </a:p>
          <a:p>
            <a:pPr algn="just"/>
            <a:r>
              <a:rPr lang="ru-RU" sz="1600" dirty="0"/>
              <a:t>Государство и вы, уважаемые педагоги, трудитесь ради одной цели – благополучия и светлого будущего подрастающего поколения.</a:t>
            </a:r>
          </a:p>
          <a:p>
            <a:pPr algn="just"/>
            <a:endParaRPr lang="ru-RU" sz="1600" dirty="0"/>
          </a:p>
          <a:p>
            <a:pPr algn="ctr"/>
            <a:r>
              <a:rPr lang="ru-RU" sz="1600" dirty="0"/>
              <a:t>	Действительно, </a:t>
            </a:r>
            <a:r>
              <a:rPr lang="ru-RU" sz="1600" b="1" dirty="0"/>
              <a:t>педагог – это не просто профессия, это великая миссия.</a:t>
            </a:r>
            <a:r>
              <a:rPr lang="ru-RU" sz="1600" dirty="0"/>
              <a:t> </a:t>
            </a:r>
          </a:p>
          <a:p>
            <a:pPr algn="ctr"/>
            <a:r>
              <a:rPr lang="ru-RU" sz="1600" dirty="0"/>
              <a:t>Каких бы высот ни достиг человек, он на всю жизнь остается учеником своего учителя.</a:t>
            </a:r>
          </a:p>
          <a:p>
            <a:pPr algn="just"/>
            <a:r>
              <a:rPr lang="ru-RU" sz="1600" dirty="0"/>
              <a:t>	Светлое будущее Казахстана напрямую зависит от вашей самоотверженной работы, от полученных от вас знаний и ценностей.</a:t>
            </a:r>
          </a:p>
          <a:p>
            <a:pPr algn="just"/>
            <a:r>
              <a:rPr lang="ru-RU" sz="1600" dirty="0"/>
              <a:t>	Уверен, что вы глубоко осознаете всю возложенную на вас ответственность и продолжите достойно трудиться на благородной ниве просвещения.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b="1" dirty="0"/>
              <a:t>1. Необходимо повышать качество образования.</a:t>
            </a:r>
          </a:p>
          <a:p>
            <a:pPr algn="just"/>
            <a:r>
              <a:rPr lang="ru-RU" sz="1600" b="1" dirty="0"/>
              <a:t>2. Образование должно идти рука об руку с воспитанием.</a:t>
            </a:r>
          </a:p>
          <a:p>
            <a:pPr algn="just"/>
            <a:r>
              <a:rPr lang="ru-RU" sz="1600" b="1" dirty="0"/>
              <a:t>3. Важно уберечь подрастающее поколение от социальных пороков.</a:t>
            </a:r>
          </a:p>
          <a:p>
            <a:pPr algn="just"/>
            <a:r>
              <a:rPr lang="ru-RU" sz="1600" b="1" dirty="0"/>
              <a:t>4. Необходимо ускорить внедрение цифровых технологий и искусственного интеллекта в образовательный процесс.</a:t>
            </a:r>
          </a:p>
          <a:p>
            <a:pPr algn="just"/>
            <a:r>
              <a:rPr lang="ru-RU" sz="1600" b="1" dirty="0"/>
              <a:t>5. Вопрос защиты прав педагогов всегда должен быть в зоне особого внимания.</a:t>
            </a:r>
          </a:p>
          <a:p>
            <a:pPr algn="just"/>
            <a:endParaRPr lang="ru-RU" sz="1600" b="1" dirty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28257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7408" y="548680"/>
            <a:ext cx="1072919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B0F0"/>
                </a:solidFill>
              </a:rPr>
              <a:t>Объявление</a:t>
            </a:r>
          </a:p>
          <a:p>
            <a:pPr algn="ctr"/>
            <a:r>
              <a:rPr lang="ru-RU" sz="2400" b="1" dirty="0">
                <a:solidFill>
                  <a:srgbClr val="00B0F0"/>
                </a:solidFill>
              </a:rPr>
              <a:t>Уважаемые студенты и родители!</a:t>
            </a:r>
          </a:p>
          <a:p>
            <a:pPr algn="just"/>
            <a:endParaRPr lang="ru-RU" b="1" dirty="0">
              <a:solidFill>
                <a:srgbClr val="00B0F0"/>
              </a:solidFill>
            </a:endParaRPr>
          </a:p>
          <a:p>
            <a:pPr algn="just"/>
            <a:r>
              <a:rPr lang="ru-RU" dirty="0"/>
              <a:t>1.	</a:t>
            </a:r>
            <a:r>
              <a:rPr lang="ru-RU" b="1" dirty="0"/>
              <a:t>Родительское собрание для родителей и опекунов студентов 1 курса </a:t>
            </a:r>
            <a:r>
              <a:rPr lang="ru-RU" dirty="0"/>
              <a:t>и иногородних студентов 2-3 курсов и, проживающих в сельской местности, состоится</a:t>
            </a:r>
          </a:p>
          <a:p>
            <a:pPr algn="just"/>
            <a:r>
              <a:rPr lang="ru-RU" b="1" dirty="0"/>
              <a:t>           29 августа 2025 года в 18.00 часов </a:t>
            </a:r>
            <a:r>
              <a:rPr lang="ru-RU" dirty="0"/>
              <a:t>в актовом зале колледжа.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2.	</a:t>
            </a:r>
            <a:r>
              <a:rPr lang="ru-RU" b="1" dirty="0"/>
              <a:t>Заселение в общежитие состоится </a:t>
            </a:r>
            <a:r>
              <a:rPr lang="ru-RU" dirty="0"/>
              <a:t> </a:t>
            </a:r>
            <a:r>
              <a:rPr lang="ru-RU" b="1" dirty="0"/>
              <a:t>1 сентября с 9.00 до 12.00 часов </a:t>
            </a:r>
          </a:p>
          <a:p>
            <a:pPr algn="just"/>
            <a:r>
              <a:rPr lang="ru-RU" dirty="0"/>
              <a:t>по адресу: </a:t>
            </a:r>
            <a:r>
              <a:rPr lang="ru-RU" dirty="0" err="1"/>
              <a:t>г.Павлодар</a:t>
            </a:r>
            <a:r>
              <a:rPr lang="ru-RU" dirty="0"/>
              <a:t>, улица Сураганова11.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3.	</a:t>
            </a:r>
            <a:r>
              <a:rPr lang="ru-RU" b="1" dirty="0"/>
              <a:t>Классные часы 2 сентября</a:t>
            </a:r>
          </a:p>
          <a:p>
            <a:pPr algn="just"/>
            <a:r>
              <a:rPr lang="ru-RU" dirty="0"/>
              <a:t>                  для 1 курса с 8.00 до 8.45 часов,</a:t>
            </a:r>
          </a:p>
          <a:p>
            <a:pPr algn="just"/>
            <a:r>
              <a:rPr lang="ru-RU" dirty="0"/>
              <a:t>                  для 2-3 курсов с 8.00 до 9.30 часов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4.	</a:t>
            </a:r>
            <a:r>
              <a:rPr lang="ru-RU" b="1" dirty="0"/>
              <a:t>Торжественная линейка 2 сентября в 9.00 часов для студентов 1 курса</a:t>
            </a:r>
            <a:r>
              <a:rPr lang="ru-RU" dirty="0"/>
              <a:t>, в честь праздника «День знаний» на плацу колледжа.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С уважением администрация колледжа</a:t>
            </a:r>
          </a:p>
          <a:p>
            <a:pPr algn="just"/>
            <a:r>
              <a:rPr lang="ru-RU" dirty="0"/>
              <a:t>27.08.2025 года</a:t>
            </a:r>
          </a:p>
        </p:txBody>
      </p:sp>
    </p:spTree>
    <p:extLst>
      <p:ext uri="{BB962C8B-B14F-4D97-AF65-F5344CB8AC3E}">
        <p14:creationId xmlns:p14="http://schemas.microsoft.com/office/powerpoint/2010/main" val="38450073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</TotalTime>
  <Words>1515</Words>
  <Application>Microsoft Office PowerPoint</Application>
  <PresentationFormat>Широкоэкранный</PresentationFormat>
  <Paragraphs>155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PC-12</dc:creator>
  <cp:lastModifiedBy>admin</cp:lastModifiedBy>
  <cp:revision>233</cp:revision>
  <cp:lastPrinted>2021-08-26T11:49:15Z</cp:lastPrinted>
  <dcterms:created xsi:type="dcterms:W3CDTF">2021-08-20T06:46:30Z</dcterms:created>
  <dcterms:modified xsi:type="dcterms:W3CDTF">2025-08-28T11:52:11Z</dcterms:modified>
</cp:coreProperties>
</file>