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256" r:id="rId3"/>
    <p:sldId id="260" r:id="rId4"/>
    <p:sldId id="267" r:id="rId5"/>
    <p:sldId id="262" r:id="rId6"/>
    <p:sldId id="261" r:id="rId7"/>
    <p:sldId id="268" r:id="rId8"/>
    <p:sldId id="277" r:id="rId9"/>
    <p:sldId id="269" r:id="rId10"/>
    <p:sldId id="284" r:id="rId11"/>
    <p:sldId id="288" r:id="rId12"/>
    <p:sldId id="265" r:id="rId13"/>
    <p:sldId id="276" r:id="rId14"/>
    <p:sldId id="279" r:id="rId15"/>
    <p:sldId id="258" r:id="rId16"/>
    <p:sldId id="259" r:id="rId17"/>
    <p:sldId id="283" r:id="rId18"/>
    <p:sldId id="264" r:id="rId19"/>
    <p:sldId id="289" r:id="rId20"/>
    <p:sldId id="290" r:id="rId21"/>
    <p:sldId id="270" r:id="rId22"/>
    <p:sldId id="285" r:id="rId23"/>
    <p:sldId id="287" r:id="rId24"/>
    <p:sldId id="271" r:id="rId2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33CC"/>
    <a:srgbClr val="FF0066"/>
    <a:srgbClr val="C511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22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873892122180381"/>
          <c:y val="3.2105067452815661E-2"/>
          <c:w val="0.51953402563809958"/>
          <c:h val="0.7642247051366730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B05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00B050"/>
              </a:solidFill>
              <a:ln w="19050">
                <a:solidFill>
                  <a:srgbClr val="00206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3EE-46B6-8306-402CD1ABCAFC}"/>
              </c:ext>
            </c:extLst>
          </c:dPt>
          <c:dLbls>
            <c:dLbl>
              <c:idx val="0"/>
              <c:layout>
                <c:manualLayout>
                  <c:x val="-6.1401156377192869E-3"/>
                  <c:y val="1.380563863345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3EE-46B6-8306-402CD1ABCAFC}"/>
                </c:ext>
              </c:extLst>
            </c:dLbl>
            <c:dLbl>
              <c:idx val="1"/>
              <c:layout>
                <c:manualLayout>
                  <c:x val="-2.5169272319221854E-3"/>
                  <c:y val="-1.5151661397023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3EE-46B6-8306-402CD1ABCAFC}"/>
                </c:ext>
              </c:extLst>
            </c:dLbl>
            <c:dLbl>
              <c:idx val="3"/>
              <c:layout>
                <c:manualLayout>
                  <c:x val="-1.3152744493894785E-2"/>
                  <c:y val="-0.122639978783537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3EE-46B6-8306-402CD1ABCAF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Германия SES </c:v>
                </c:pt>
                <c:pt idx="1">
                  <c:v>РФ: Омск, Новосибирск, Пенза, Казань, Саратов, Москва </c:v>
                </c:pt>
                <c:pt idx="2">
                  <c:v>Турция: Каспиан Академия, Турецкий колледж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2014</c:v>
                </c:pt>
                <c:pt idx="1">
                  <c:v>2014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EE-46B6-8306-402CD1ABCAF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2077294685989453E-3"/>
                  <c:y val="-2.3349139965684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9BE-4189-A068-1DB9DD60D9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Германия SES </c:v>
                </c:pt>
                <c:pt idx="1">
                  <c:v>РФ: Омск, Новосибирск, Пенза, Казань, Саратов, Москва </c:v>
                </c:pt>
                <c:pt idx="2">
                  <c:v>Турция: Каспиан Академия, Турецкий колледж 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EE-46B6-8306-402CD1ABCAF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Германия SES </c:v>
                </c:pt>
                <c:pt idx="1">
                  <c:v>РФ: Омск, Новосибирск, Пенза, Казань, Саратов, Москва </c:v>
                </c:pt>
                <c:pt idx="2">
                  <c:v>Турция: Каспиан Академия, Турецкий колледж 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1">
                  <c:v>2016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EE-46B6-8306-402CD1ABCAFC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7030A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Германия SES </c:v>
                </c:pt>
                <c:pt idx="1">
                  <c:v>РФ: Омск, Новосибирск, Пенза, Казань, Саратов, Москва </c:v>
                </c:pt>
                <c:pt idx="2">
                  <c:v>Турция: Каспиан Академия, Турецкий колледж 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1">
                  <c:v>2018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3EE-46B6-8306-402CD1ABCAFC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FF33CC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Германия SES </c:v>
                </c:pt>
                <c:pt idx="1">
                  <c:v>РФ: Омск, Новосибирск, Пенза, Казань, Саратов, Москва </c:v>
                </c:pt>
                <c:pt idx="2">
                  <c:v>Турция: Каспиан Академия, Турецкий колледж 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2">
                  <c:v>2019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3EE-46B6-8306-402CD1ABCAFC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FFC0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-5.6763285024154592E-2"/>
                  <c:y val="5.5454207418499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67C-413F-9EBF-6473697B985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Германия SES </c:v>
                </c:pt>
                <c:pt idx="1">
                  <c:v>РФ: Омск, Новосибирск, Пенза, Казань, Саратов, Москва </c:v>
                </c:pt>
                <c:pt idx="2">
                  <c:v>Турция: Каспиан Академия, Турецкий колледж </c:v>
                </c:pt>
              </c:strCache>
            </c:strRef>
          </c:cat>
          <c:val>
            <c:numRef>
              <c:f>Лист1!$G$2:$G$4</c:f>
              <c:numCache>
                <c:formatCode>General</c:formatCode>
                <c:ptCount val="3"/>
                <c:pt idx="1">
                  <c:v>2023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3EE-46B6-8306-402CD1ABCAFC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FFFF0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dLbl>
              <c:idx val="1"/>
              <c:layout>
                <c:manualLayout>
                  <c:x val="-1.2077294685990338E-2"/>
                  <c:y val="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9BE-4189-A068-1DB9DD60D9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Германия SES </c:v>
                </c:pt>
                <c:pt idx="1">
                  <c:v>РФ: Омск, Новосибирск, Пенза, Казань, Саратов, Москва </c:v>
                </c:pt>
                <c:pt idx="2">
                  <c:v>Турция: Каспиан Академия, Турецкий колледж </c:v>
                </c:pt>
              </c:strCache>
            </c:strRef>
          </c:cat>
          <c:val>
            <c:numRef>
              <c:f>Лист1!$H$2:$H$4</c:f>
              <c:numCache>
                <c:formatCode>General</c:formatCode>
                <c:ptCount val="3"/>
                <c:pt idx="1">
                  <c:v>2024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9BE-4189-A068-1DB9DD60D96D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00B0F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Германия SES </c:v>
                </c:pt>
                <c:pt idx="1">
                  <c:v>РФ: Омск, Новосибирск, Пенза, Казань, Саратов, Москва </c:v>
                </c:pt>
                <c:pt idx="2">
                  <c:v>Турция: Каспиан Академия, Турецкий колледж </c:v>
                </c:pt>
              </c:strCache>
            </c:strRef>
          </c:cat>
          <c:val>
            <c:numRef>
              <c:f>Лист1!$I$2:$I$4</c:f>
              <c:numCache>
                <c:formatCode>General</c:formatCode>
                <c:ptCount val="3"/>
                <c:pt idx="0">
                  <c:v>2025</c:v>
                </c:pt>
                <c:pt idx="1">
                  <c:v>2025</c:v>
                </c:pt>
                <c:pt idx="2">
                  <c:v>2025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9BE-4189-A068-1DB9DD60D9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9956480"/>
        <c:axId val="19958016"/>
      </c:barChart>
      <c:catAx>
        <c:axId val="199564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958016"/>
        <c:crosses val="autoZero"/>
        <c:auto val="1"/>
        <c:lblAlgn val="ctr"/>
        <c:lblOffset val="100"/>
        <c:noMultiLvlLbl val="0"/>
      </c:catAx>
      <c:valAx>
        <c:axId val="19958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956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1" i="0" baseline="0"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b="1" dirty="0" smtClean="0">
                <a:solidFill>
                  <a:srgbClr val="FF0000"/>
                </a:solidFill>
              </a:rPr>
              <a:t>Количество студентов на практике в 2024-2025 учебном году</a:t>
            </a:r>
            <a:endParaRPr lang="ru-RU" sz="2400" b="1" dirty="0">
              <a:solidFill>
                <a:srgbClr val="FF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D0CD-47D2-817E-8072526B04AE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4598-4C45-B81D-C71297767ED3}"/>
              </c:ext>
            </c:extLst>
          </c:dPt>
          <c:dPt>
            <c:idx val="2"/>
            <c:invertIfNegative val="0"/>
            <c:bubble3D val="0"/>
            <c:spPr>
              <a:solidFill>
                <a:srgbClr val="FF006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4598-4C45-B81D-C71297767ED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4598-4C45-B81D-C71297767ED3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D0CD-47D2-817E-8072526B04AE}"/>
              </c:ext>
            </c:extLst>
          </c:dPt>
          <c:dPt>
            <c:idx val="5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3ACF-49D7-A3AD-0B273D4D012E}"/>
              </c:ext>
            </c:extLst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8-3ACF-49D7-A3AD-0B273D4D012E}"/>
              </c:ext>
            </c:extLst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3ACF-49D7-A3AD-0B273D4D012E}"/>
              </c:ext>
            </c:extLst>
          </c:dPt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A-3ACF-49D7-A3AD-0B273D4D012E}"/>
              </c:ext>
            </c:extLst>
          </c:dPt>
          <c:dPt>
            <c:idx val="9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3ACF-49D7-A3AD-0B273D4D012E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C-3ACF-49D7-A3AD-0B273D4D012E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3ACF-49D7-A3AD-0B273D4D012E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E-3ACF-49D7-A3AD-0B273D4D012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ТОО ГК "Иртыш"</c:v>
                </c:pt>
                <c:pt idx="1">
                  <c:v>ТОО  "Крендель"</c:v>
                </c:pt>
                <c:pt idx="2">
                  <c:v>ТОО ERG Сервис</c:v>
                </c:pt>
                <c:pt idx="3">
                  <c:v>Ресторан "Alpenhof"</c:v>
                </c:pt>
                <c:pt idx="4">
                  <c:v>ИП "Кельдибаева" (СОШ 4)</c:v>
                </c:pt>
                <c:pt idx="5">
                  <c:v>ИП Кошумбаева </c:v>
                </c:pt>
                <c:pt idx="6">
                  <c:v>ИП Дяк А.Е. Гостиница «Garden Park»</c:v>
                </c:pt>
                <c:pt idx="7">
                  <c:v>ИП Байрамкулова </c:v>
                </c:pt>
                <c:pt idx="8">
                  <c:v>ТОО «Шарлотка», к.ц.</c:v>
                </c:pt>
                <c:pt idx="9">
                  <c:v>Кафе "Santos kebab&amp;kebab house"</c:v>
                </c:pt>
                <c:pt idx="10">
                  <c:v>ТОО Пекарня №5</c:v>
                </c:pt>
                <c:pt idx="11">
                  <c:v>ИП  Luxio Dan "Zebra" суши мейрамханасы</c:v>
                </c:pt>
                <c:pt idx="12">
                  <c:v> ИП "Измир" 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318</c:v>
                </c:pt>
                <c:pt idx="1">
                  <c:v>291</c:v>
                </c:pt>
                <c:pt idx="2">
                  <c:v>113</c:v>
                </c:pt>
                <c:pt idx="3">
                  <c:v>96</c:v>
                </c:pt>
                <c:pt idx="4">
                  <c:v>90</c:v>
                </c:pt>
                <c:pt idx="5">
                  <c:v>83</c:v>
                </c:pt>
                <c:pt idx="6">
                  <c:v>71</c:v>
                </c:pt>
                <c:pt idx="7">
                  <c:v>51</c:v>
                </c:pt>
                <c:pt idx="8">
                  <c:v>50</c:v>
                </c:pt>
                <c:pt idx="9">
                  <c:v>38</c:v>
                </c:pt>
                <c:pt idx="10">
                  <c:v>29</c:v>
                </c:pt>
                <c:pt idx="11">
                  <c:v>17</c:v>
                </c:pt>
                <c:pt idx="1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98-4C45-B81D-C71297767E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3785088"/>
        <c:axId val="133786624"/>
        <c:axId val="0"/>
      </c:bar3DChart>
      <c:catAx>
        <c:axId val="133785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786624"/>
        <c:crosses val="autoZero"/>
        <c:auto val="1"/>
        <c:lblAlgn val="ctr"/>
        <c:lblOffset val="100"/>
        <c:noMultiLvlLbl val="0"/>
      </c:catAx>
      <c:valAx>
        <c:axId val="133786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785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4492753623188416E-2"/>
                  <c:y val="4.577968113911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FB8-41A9-82F2-3D76D8CE7C38}"/>
                </c:ext>
              </c:extLst>
            </c:dLbl>
            <c:dLbl>
              <c:idx val="1"/>
              <c:layout>
                <c:manualLayout>
                  <c:x val="-2.0531400966183576E-2"/>
                  <c:y val="2.28898405695569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FB8-41A9-82F2-3D76D8CE7C38}"/>
                </c:ext>
              </c:extLst>
            </c:dLbl>
            <c:dLbl>
              <c:idx val="2"/>
              <c:layout>
                <c:manualLayout>
                  <c:x val="-1.2077294685990338E-2"/>
                  <c:y val="-4.577968113911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8FB8-41A9-82F2-3D76D8CE7C38}"/>
                </c:ext>
              </c:extLst>
            </c:dLbl>
            <c:dLbl>
              <c:idx val="3"/>
              <c:layout>
                <c:manualLayout>
                  <c:x val="-1.2077294685990338E-2"/>
                  <c:y val="2.28898405695552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FB8-41A9-82F2-3D76D8CE7C38}"/>
                </c:ext>
              </c:extLst>
            </c:dLbl>
            <c:dLbl>
              <c:idx val="4"/>
              <c:layout>
                <c:manualLayout>
                  <c:x val="-1.6908212560386472E-2"/>
                  <c:y val="4.577968113911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FB8-41A9-82F2-3D76D8CE7C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наименований</c:v>
                </c:pt>
                <c:pt idx="1">
                  <c:v>экзмепляров</c:v>
                </c:pt>
                <c:pt idx="2">
                  <c:v>сумма в тг</c:v>
                </c:pt>
                <c:pt idx="3">
                  <c:v>спецдисц</c:v>
                </c:pt>
                <c:pt idx="4">
                  <c:v>уч.литра</c:v>
                </c:pt>
                <c:pt idx="5">
                  <c:v>худож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6871</c:v>
                </c:pt>
                <c:pt idx="1">
                  <c:v>17524</c:v>
                </c:pt>
                <c:pt idx="2" formatCode="#,##0">
                  <c:v>950965</c:v>
                </c:pt>
                <c:pt idx="3">
                  <c:v>8644</c:v>
                </c:pt>
                <c:pt idx="4">
                  <c:v>8880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DD-4F10-9760-AD44B154E06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3.019323671497588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EDD-4F10-9760-AD44B154E0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1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наименований</c:v>
                </c:pt>
                <c:pt idx="1">
                  <c:v>экзмепляров</c:v>
                </c:pt>
                <c:pt idx="2">
                  <c:v>сумма в тг</c:v>
                </c:pt>
                <c:pt idx="3">
                  <c:v>спецдисц</c:v>
                </c:pt>
                <c:pt idx="4">
                  <c:v>уч.литра</c:v>
                </c:pt>
                <c:pt idx="5">
                  <c:v>худож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7136</c:v>
                </c:pt>
                <c:pt idx="1">
                  <c:v>22359</c:v>
                </c:pt>
                <c:pt idx="2" formatCode="#,##0">
                  <c:v>15587215</c:v>
                </c:pt>
                <c:pt idx="3">
                  <c:v>8644</c:v>
                </c:pt>
                <c:pt idx="4">
                  <c:v>12026</c:v>
                </c:pt>
                <c:pt idx="5">
                  <c:v>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DD-4F10-9760-AD44B154E06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5362318840579712E-2"/>
                  <c:y val="-4.1201713025202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FB8-41A9-82F2-3D76D8CE7C38}"/>
                </c:ext>
              </c:extLst>
            </c:dLbl>
            <c:dLbl>
              <c:idx val="1"/>
              <c:layout>
                <c:manualLayout>
                  <c:x val="3.6231884057970573E-3"/>
                  <c:y val="-3.6623744911291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FB8-41A9-82F2-3D76D8CE7C38}"/>
                </c:ext>
              </c:extLst>
            </c:dLbl>
            <c:dLbl>
              <c:idx val="2"/>
              <c:layout>
                <c:manualLayout>
                  <c:x val="4.3478260869565126E-2"/>
                  <c:y val="-2.288984056955711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5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EDD-4F10-9760-AD44B154E06B}"/>
                </c:ext>
              </c:extLst>
            </c:dLbl>
            <c:dLbl>
              <c:idx val="3"/>
              <c:layout>
                <c:manualLayout>
                  <c:x val="8.4541062801931476E-3"/>
                  <c:y val="-2.288984056955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FB8-41A9-82F2-3D76D8CE7C38}"/>
                </c:ext>
              </c:extLst>
            </c:dLbl>
            <c:dLbl>
              <c:idx val="4"/>
              <c:layout>
                <c:manualLayout>
                  <c:x val="8.4541062801932361E-3"/>
                  <c:y val="-4.80686651960695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FB8-41A9-82F2-3D76D8CE7C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наименований</c:v>
                </c:pt>
                <c:pt idx="1">
                  <c:v>экзмепляров</c:v>
                </c:pt>
                <c:pt idx="2">
                  <c:v>сумма в тг</c:v>
                </c:pt>
                <c:pt idx="3">
                  <c:v>спецдисц</c:v>
                </c:pt>
                <c:pt idx="4">
                  <c:v>уч.литра</c:v>
                </c:pt>
                <c:pt idx="5">
                  <c:v>худож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7146</c:v>
                </c:pt>
                <c:pt idx="1">
                  <c:v>22509</c:v>
                </c:pt>
                <c:pt idx="2" formatCode="#,##0">
                  <c:v>16159423</c:v>
                </c:pt>
                <c:pt idx="3">
                  <c:v>9841</c:v>
                </c:pt>
                <c:pt idx="4">
                  <c:v>12026</c:v>
                </c:pt>
                <c:pt idx="5">
                  <c:v>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DD-4F10-9760-AD44B154E0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392896"/>
        <c:axId val="117394432"/>
      </c:barChart>
      <c:catAx>
        <c:axId val="117392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394432"/>
        <c:crossesAt val="0"/>
        <c:auto val="1"/>
        <c:lblAlgn val="ctr"/>
        <c:lblOffset val="100"/>
        <c:noMultiLvlLbl val="0"/>
      </c:catAx>
      <c:valAx>
        <c:axId val="117394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392896"/>
        <c:crosses val="autoZero"/>
        <c:crossBetween val="between"/>
        <c:minorUnit val="10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2895903051181104"/>
          <c:y val="0.12898836558880625"/>
          <c:w val="0.87104096948818899"/>
          <c:h val="0.733244541508086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9687499999999999E-2"/>
                  <c:y val="-1.32642986354135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61A-42A5-9B45-DA8812DF79C2}"/>
                </c:ext>
              </c:extLst>
            </c:dLbl>
            <c:dLbl>
              <c:idx val="1"/>
              <c:layout>
                <c:manualLayout>
                  <c:x val="-3.1250000000000056E-2"/>
                  <c:y val="-3.97928959062405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2F3-457C-8043-7C9EA74FED1F}"/>
                </c:ext>
              </c:extLst>
            </c:dLbl>
            <c:dLbl>
              <c:idx val="2"/>
              <c:layout>
                <c:manualLayout>
                  <c:x val="1.5624999999999426E-3"/>
                  <c:y val="-4.4214328784711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2F3-457C-8043-7C9EA74FED1F}"/>
                </c:ext>
              </c:extLst>
            </c:dLbl>
            <c:dLbl>
              <c:idx val="3"/>
              <c:layout>
                <c:manualLayout>
                  <c:x val="-2.34375E-2"/>
                  <c:y val="6.63214931770675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42F3-457C-8043-7C9EA74FE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коммерческие группы Технолога</c:v>
                </c:pt>
                <c:pt idx="1">
                  <c:v>благотворительная помощь </c:v>
                </c:pt>
                <c:pt idx="2">
                  <c:v>кейтеринг </c:v>
                </c:pt>
                <c:pt idx="3">
                  <c:v>реализация выпечки в кафе</c:v>
                </c:pt>
                <c:pt idx="4">
                  <c:v>благотворительное оборудование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6200000</c:v>
                </c:pt>
                <c:pt idx="1">
                  <c:v>520000</c:v>
                </c:pt>
                <c:pt idx="2">
                  <c:v>524000</c:v>
                </c:pt>
                <c:pt idx="3">
                  <c:v>225000</c:v>
                </c:pt>
                <c:pt idx="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1A-42A5-9B45-DA8812DF79C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4.6874999999999998E-3"/>
                  <c:y val="-1.6211733275068106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2F3-457C-8043-7C9EA74FED1F}"/>
                </c:ext>
              </c:extLst>
            </c:dLbl>
            <c:dLbl>
              <c:idx val="3"/>
              <c:layout>
                <c:manualLayout>
                  <c:x val="-1.1458200967217994E-16"/>
                  <c:y val="-1.7685731513884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2F3-457C-8043-7C9EA74FE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коммерческие группы Технолога</c:v>
                </c:pt>
                <c:pt idx="1">
                  <c:v>благотворительная помощь </c:v>
                </c:pt>
                <c:pt idx="2">
                  <c:v>кейтеринг </c:v>
                </c:pt>
                <c:pt idx="3">
                  <c:v>реализация выпечки в кафе</c:v>
                </c:pt>
                <c:pt idx="4">
                  <c:v>благотворительное оборудование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12520000</c:v>
                </c:pt>
                <c:pt idx="1">
                  <c:v>192000</c:v>
                </c:pt>
                <c:pt idx="2" formatCode="General">
                  <c:v>0</c:v>
                </c:pt>
                <c:pt idx="3">
                  <c:v>240000</c:v>
                </c:pt>
                <c:pt idx="4">
                  <c:v>222000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1A-42A5-9B45-DA8812DF79C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90625E-2"/>
                  <c:y val="-2.2107164392355865E-2"/>
                </c:manualLayout>
              </c:layout>
              <c:tx>
                <c:rich>
                  <a:bodyPr/>
                  <a:lstStyle/>
                  <a:p>
                    <a:fld id="{F7D7F04B-54C6-497E-9229-B9A60A2524F0}" type="VALUE">
                      <a:rPr lang="en-US" b="1">
                        <a:solidFill>
                          <a:srgbClr val="FF33CC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2F3-457C-8043-7C9EA74FED1F}"/>
                </c:ext>
              </c:extLst>
            </c:dLbl>
            <c:dLbl>
              <c:idx val="3"/>
              <c:layout>
                <c:manualLayout>
                  <c:x val="3.4375000000000003E-2"/>
                  <c:y val="4.4214328784711729E-3"/>
                </c:manualLayout>
              </c:layout>
              <c:tx>
                <c:rich>
                  <a:bodyPr/>
                  <a:lstStyle/>
                  <a:p>
                    <a:fld id="{BC0497DD-9847-439C-B9A9-829AD89ADE65}" type="VALUE">
                      <a:rPr lang="en-US" b="1" i="0" baseline="0">
                        <a:solidFill>
                          <a:srgbClr val="FF33CC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2F3-457C-8043-7C9EA74FE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коммерческие группы Технолога</c:v>
                </c:pt>
                <c:pt idx="1">
                  <c:v>благотворительная помощь </c:v>
                </c:pt>
                <c:pt idx="2">
                  <c:v>кейтеринг </c:v>
                </c:pt>
                <c:pt idx="3">
                  <c:v>реализация выпечки в кафе</c:v>
                </c:pt>
                <c:pt idx="4">
                  <c:v>благотворительное оборудование</c:v>
                </c:pt>
              </c:strCache>
            </c:strRef>
          </c:cat>
          <c:val>
            <c:numRef>
              <c:f>Лист1!$D$2:$D$6</c:f>
              <c:numCache>
                <c:formatCode>#,##0</c:formatCode>
                <c:ptCount val="5"/>
                <c:pt idx="0" formatCode="General">
                  <c:v>0</c:v>
                </c:pt>
                <c:pt idx="1">
                  <c:v>280000</c:v>
                </c:pt>
                <c:pt idx="2" formatCode="General">
                  <c:v>0</c:v>
                </c:pt>
                <c:pt idx="3">
                  <c:v>173460</c:v>
                </c:pt>
                <c:pt idx="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1A-42A5-9B45-DA8812DF79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259264"/>
        <c:axId val="133296128"/>
      </c:barChart>
      <c:catAx>
        <c:axId val="13325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296128"/>
        <c:crosses val="autoZero"/>
        <c:auto val="1"/>
        <c:lblAlgn val="ctr"/>
        <c:lblOffset val="100"/>
        <c:noMultiLvlLbl val="0"/>
      </c:catAx>
      <c:valAx>
        <c:axId val="13329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259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1937192421259841"/>
          <c:y val="0.95476003804521137"/>
          <c:w val="0.36750602854330711"/>
          <c:h val="4.5239961954788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rgbClr val="FF0000"/>
                </a:solidFill>
              </a:rPr>
              <a:t>Текучесть кадров </a:t>
            </a:r>
            <a:endParaRPr lang="ru-RU" b="1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35743160455977085"/>
          <c:y val="9.110960377724634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0370518123591689"/>
          <c:y val="0.1038462959462324"/>
          <c:w val="0.64954982673550832"/>
          <c:h val="0.763294021093666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2023-2024 год</c:v>
                </c:pt>
                <c:pt idx="1">
                  <c:v>2024-2025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CF-4426-ABC8-DD442BFE39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ИПР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2023-2024 год</c:v>
                </c:pt>
                <c:pt idx="1">
                  <c:v>2024-2025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CF-4426-ABC8-DD442BFE39F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техперсонал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2"/>
                <c:pt idx="0">
                  <c:v>2023-2024 год</c:v>
                </c:pt>
                <c:pt idx="1">
                  <c:v>2024-2025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11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CF-4426-ABC8-DD442BFE39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96851584"/>
        <c:axId val="1496845344"/>
      </c:barChart>
      <c:catAx>
        <c:axId val="14968515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96845344"/>
        <c:crosses val="autoZero"/>
        <c:auto val="1"/>
        <c:lblAlgn val="ctr"/>
        <c:lblOffset val="100"/>
        <c:noMultiLvlLbl val="0"/>
      </c:catAx>
      <c:valAx>
        <c:axId val="149684534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96851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Международный</c:v>
                </c:pt>
                <c:pt idx="1">
                  <c:v>Республиканский</c:v>
                </c:pt>
                <c:pt idx="2">
                  <c:v>Региональный</c:v>
                </c:pt>
                <c:pt idx="3">
                  <c:v>Итого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2-4F72-8789-965186F1731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2023-2024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Международный</c:v>
                </c:pt>
                <c:pt idx="1">
                  <c:v>Республиканский</c:v>
                </c:pt>
                <c:pt idx="2">
                  <c:v>Региональный</c:v>
                </c:pt>
                <c:pt idx="3">
                  <c:v>Итого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32-4F72-8789-965186F1731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2024-2025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Международный</c:v>
                </c:pt>
                <c:pt idx="1">
                  <c:v>Республиканский</c:v>
                </c:pt>
                <c:pt idx="2">
                  <c:v>Региональный</c:v>
                </c:pt>
                <c:pt idx="3">
                  <c:v>Итого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4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F32-4F72-8789-965186F173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5528911"/>
        <c:axId val="415513103"/>
      </c:barChart>
      <c:catAx>
        <c:axId val="4155289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5513103"/>
        <c:crosses val="autoZero"/>
        <c:auto val="1"/>
        <c:lblAlgn val="ctr"/>
        <c:lblOffset val="100"/>
        <c:noMultiLvlLbl val="0"/>
      </c:catAx>
      <c:valAx>
        <c:axId val="4155131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5528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1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2022-2023 уч. г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Международный</c:v>
                </c:pt>
                <c:pt idx="1">
                  <c:v>Республиканский</c:v>
                </c:pt>
                <c:pt idx="2">
                  <c:v>Региональный </c:v>
                </c:pt>
                <c:pt idx="3">
                  <c:v>Всего 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</c:v>
                </c:pt>
                <c:pt idx="1">
                  <c:v>7</c:v>
                </c:pt>
                <c:pt idx="2">
                  <c:v>15</c:v>
                </c:pt>
                <c:pt idx="3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C5-4A54-8E60-60CFAEFE42E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2023-2024 уч.г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Международный</c:v>
                </c:pt>
                <c:pt idx="1">
                  <c:v>Республиканский</c:v>
                </c:pt>
                <c:pt idx="2">
                  <c:v>Региональный </c:v>
                </c:pt>
                <c:pt idx="3">
                  <c:v>Всего 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20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C5-4A54-8E60-60CFAEFE42E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2024-2025 уч.г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1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Международный</c:v>
                </c:pt>
                <c:pt idx="1">
                  <c:v>Республиканский</c:v>
                </c:pt>
                <c:pt idx="2">
                  <c:v>Региональный </c:v>
                </c:pt>
                <c:pt idx="3">
                  <c:v>Всего 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4</c:v>
                </c:pt>
                <c:pt idx="1">
                  <c:v>7</c:v>
                </c:pt>
                <c:pt idx="2">
                  <c:v>21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C5-4A54-8E60-60CFAEFE42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7141679"/>
        <c:axId val="417142511"/>
      </c:barChart>
      <c:catAx>
        <c:axId val="4171416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7142511"/>
        <c:crosses val="autoZero"/>
        <c:auto val="1"/>
        <c:lblAlgn val="ctr"/>
        <c:lblOffset val="100"/>
        <c:noMultiLvlLbl val="0"/>
      </c:catAx>
      <c:valAx>
        <c:axId val="417142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71416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1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подали заявку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4154589371980454E-3"/>
                  <c:y val="-3.5023709948526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EA7-47EF-9469-E38EF0B73D18}"/>
                </c:ext>
              </c:extLst>
            </c:dLbl>
            <c:dLbl>
              <c:idx val="1"/>
              <c:layout>
                <c:manualLayout>
                  <c:x val="1.2077294685989895E-3"/>
                  <c:y val="-3.210506745281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EA7-47EF-9469-E38EF0B73D18}"/>
                </c:ext>
              </c:extLst>
            </c:dLbl>
            <c:dLbl>
              <c:idx val="2"/>
              <c:layout>
                <c:manualLayout>
                  <c:x val="6.038647342995169E-3"/>
                  <c:y val="-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EA7-47EF-9469-E38EF0B73D18}"/>
                </c:ext>
              </c:extLst>
            </c:dLbl>
            <c:dLbl>
              <c:idx val="3"/>
              <c:layout>
                <c:manualLayout>
                  <c:x val="6.038647342995169E-3"/>
                  <c:y val="-4.0860994939947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EA7-47EF-9469-E38EF0B73D18}"/>
                </c:ext>
              </c:extLst>
            </c:dLbl>
            <c:dLbl>
              <c:idx val="5"/>
              <c:layout>
                <c:manualLayout>
                  <c:x val="3.623188405797013E-3"/>
                  <c:y val="-2.9186424957105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EA7-47EF-9469-E38EF0B73D18}"/>
                </c:ext>
              </c:extLst>
            </c:dLbl>
            <c:dLbl>
              <c:idx val="6"/>
              <c:layout>
                <c:manualLayout>
                  <c:x val="3.6231884057971015E-3"/>
                  <c:y val="-3.210506745281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EA7-47EF-9469-E38EF0B73D1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1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2">
                  <c:v>10</c:v>
                </c:pt>
                <c:pt idx="3">
                  <c:v>20</c:v>
                </c:pt>
                <c:pt idx="4">
                  <c:v>20</c:v>
                </c:pt>
                <c:pt idx="5">
                  <c:v>16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A7-47EF-9469-E38EF0B73D1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выехали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7.24637681159420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53D2-43EC-B798-C1BB456CFA8E}"/>
                </c:ext>
              </c:extLst>
            </c:dLbl>
            <c:dLbl>
              <c:idx val="2"/>
              <c:layout>
                <c:manualLayout>
                  <c:x val="6.0386473429952132E-3"/>
                  <c:y val="-1.070156552554040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3D2-43EC-B798-C1BB456CFA8E}"/>
                </c:ext>
              </c:extLst>
            </c:dLbl>
            <c:dLbl>
              <c:idx val="3"/>
              <c:layout>
                <c:manualLayout>
                  <c:x val="1.811594202898550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3D2-43EC-B798-C1BB456CFA8E}"/>
                </c:ext>
              </c:extLst>
            </c:dLbl>
            <c:dLbl>
              <c:idx val="4"/>
              <c:layout>
                <c:manualLayout>
                  <c:x val="1.5700483091787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3D2-43EC-B798-C1BB456CFA8E}"/>
                </c:ext>
              </c:extLst>
            </c:dLbl>
            <c:dLbl>
              <c:idx val="5"/>
              <c:layout>
                <c:manualLayout>
                  <c:x val="1.207729468599033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3D2-43EC-B798-C1BB456CFA8E}"/>
                </c:ext>
              </c:extLst>
            </c:dLbl>
            <c:dLbl>
              <c:idx val="6"/>
              <c:layout>
                <c:manualLayout>
                  <c:x val="3.6231884057971015E-3"/>
                  <c:y val="-1.070156552554040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3D2-43EC-B798-C1BB456CFA8E}"/>
                </c:ext>
              </c:extLst>
            </c:dLbl>
            <c:spPr>
              <a:solidFill>
                <a:srgbClr val="FF0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2</c:v>
                </c:pt>
                <c:pt idx="1">
                  <c:v>0</c:v>
                </c:pt>
                <c:pt idx="2">
                  <c:v>4</c:v>
                </c:pt>
                <c:pt idx="3">
                  <c:v>11</c:v>
                </c:pt>
                <c:pt idx="4">
                  <c:v>11</c:v>
                </c:pt>
                <c:pt idx="5">
                  <c:v>13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A7-47EF-9469-E38EF0B73D1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отказали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4"/>
              <c:layout>
                <c:manualLayout>
                  <c:x val="1.3285024154589372E-2"/>
                  <c:y val="-1.0701565525540403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3D2-43EC-B798-C1BB456CFA8E}"/>
                </c:ext>
              </c:extLst>
            </c:dLbl>
            <c:dLbl>
              <c:idx val="5"/>
              <c:layout>
                <c:manualLayout>
                  <c:x val="8.454106280193324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3D2-43EC-B798-C1BB456CFA8E}"/>
                </c:ext>
              </c:extLst>
            </c:dLbl>
            <c:dLbl>
              <c:idx val="6"/>
              <c:layout>
                <c:manualLayout>
                  <c:x val="9.6618357487920931E-3"/>
                  <c:y val="-5.350782762770201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3D2-43EC-B798-C1BB456CFA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7</c:v>
                </c:pt>
                <c:pt idx="5">
                  <c:v>9</c:v>
                </c:pt>
                <c:pt idx="6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BEA7-47EF-9469-E38EF0B73D1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отказались сами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Лист1!$E$2:$E$8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9</c:v>
                </c:pt>
                <c:pt idx="4">
                  <c:v>2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69-4DEC-A995-8947B3FF202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возврат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numRef>
              <c:f>Лист1!$A$2:$A$8</c:f>
              <c:numCache>
                <c:formatCode>General</c:formatCode>
                <c:ptCount val="7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</c:numCache>
            </c:numRef>
          </c:cat>
          <c:val>
            <c:numRef>
              <c:f>Лист1!$F$2:$F$8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D2-43EC-B798-C1BB456CFA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1978880"/>
        <c:axId val="81980416"/>
        <c:axId val="0"/>
      </c:bar3DChart>
      <c:catAx>
        <c:axId val="8197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980416"/>
        <c:crosses val="autoZero"/>
        <c:auto val="1"/>
        <c:lblAlgn val="ctr"/>
        <c:lblOffset val="100"/>
        <c:noMultiLvlLbl val="0"/>
      </c:catAx>
      <c:valAx>
        <c:axId val="8198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978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Дата подписания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ГККП «Алматинский колледже инновационных техноологий, сервиса и питания», Китибаева Б.Т.</c:v>
                </c:pt>
                <c:pt idx="1">
                  <c:v>ГККП «Колледж индустрии питания и сервиса», Джаксыкулова М.А.</c:v>
                </c:pt>
                <c:pt idx="2">
                  <c:v>ГКП на ПХВ «Колледж сервиса и питания», Басыгараева С.К.</c:v>
                </c:pt>
                <c:pt idx="3">
                  <c:v>ГКП на ПХВ «Колледж общественного питания и сервиса», Клышбаева З.А. </c:v>
                </c:pt>
                <c:pt idx="4">
                  <c:v>ТОО «CJ brand Company»</c:v>
                </c:pt>
                <c:pt idx="5">
                  <c:v>КГКП «Алматинский колледж сервисного обслуживания»,</c:v>
                </c:pt>
                <c:pt idx="6">
                  <c:v>ГККП «Колледж общественного питания и сервиса»</c:v>
                </c:pt>
                <c:pt idx="7">
                  <c:v>ТОО «Caspian Center», Махлоев Залимхан Даутович</c:v>
                </c:pt>
                <c:pt idx="8">
                  <c:v>КГУ «Темиртауский профессионально-технический колледж», Акбергенова С.Е.</c:v>
                </c:pt>
                <c:pt idx="9">
                  <c:v>ОО «Ассоциация Рестораторов и Отельеров Северо-Казахстанской области, Хамзина С.Ш.</c:v>
                </c:pt>
                <c:pt idx="10">
                  <c:v>КГУ «Балхашский колледж сервиса»</c:v>
                </c:pt>
                <c:pt idx="11">
                  <c:v>ТОО «Айкул», Адильханов С.С. </c:v>
                </c:pt>
                <c:pt idx="12">
                  <c:v>Объединение юридических лиц «Ассоциация колледжей РК»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2025</c:v>
                </c:pt>
                <c:pt idx="1">
                  <c:v>2025</c:v>
                </c:pt>
                <c:pt idx="2">
                  <c:v>2025</c:v>
                </c:pt>
                <c:pt idx="3">
                  <c:v>2025</c:v>
                </c:pt>
                <c:pt idx="4">
                  <c:v>2024</c:v>
                </c:pt>
                <c:pt idx="5">
                  <c:v>2023</c:v>
                </c:pt>
                <c:pt idx="6">
                  <c:v>2020</c:v>
                </c:pt>
                <c:pt idx="7">
                  <c:v>2019</c:v>
                </c:pt>
                <c:pt idx="8">
                  <c:v>2019</c:v>
                </c:pt>
                <c:pt idx="9">
                  <c:v>2018</c:v>
                </c:pt>
                <c:pt idx="10">
                  <c:v>2017</c:v>
                </c:pt>
                <c:pt idx="11">
                  <c:v>2017</c:v>
                </c:pt>
                <c:pt idx="12">
                  <c:v>2019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B2-4B5D-96D0-8A7AFB499A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043264"/>
        <c:axId val="82044800"/>
      </c:lineChart>
      <c:catAx>
        <c:axId val="8204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044800"/>
        <c:crosses val="autoZero"/>
        <c:auto val="1"/>
        <c:lblAlgn val="ctr"/>
        <c:lblOffset val="100"/>
        <c:noMultiLvlLbl val="0"/>
      </c:catAx>
      <c:valAx>
        <c:axId val="8204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043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год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3-FF3C-40F3-8473-8C53091F88D5}"/>
              </c:ext>
            </c:extLst>
          </c:dPt>
          <c:dPt>
            <c:idx val="3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8-FF3C-40F3-8473-8C53091F88D5}"/>
              </c:ext>
            </c:extLst>
          </c:dPt>
          <c:dPt>
            <c:idx val="4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7-FF3C-40F3-8473-8C53091F88D5}"/>
              </c:ext>
            </c:extLst>
          </c:dPt>
          <c:dPt>
            <c:idx val="5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6-FF3C-40F3-8473-8C53091F88D5}"/>
              </c:ext>
            </c:extLst>
          </c:dPt>
          <c:dPt>
            <c:idx val="6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5-FF3C-40F3-8473-8C53091F88D5}"/>
              </c:ext>
            </c:extLst>
          </c:dPt>
          <c:dPt>
            <c:idx val="7"/>
            <c:marker>
              <c:symbol val="none"/>
            </c:marker>
            <c:bubble3D val="0"/>
            <c:extLst>
              <c:ext xmlns:c16="http://schemas.microsoft.com/office/drawing/2014/chart" uri="{C3380CC4-5D6E-409C-BE32-E72D297353CC}">
                <c16:uniqueId val="{00000004-FF3C-40F3-8473-8C53091F88D5}"/>
              </c:ext>
            </c:extLst>
          </c:dPt>
          <c:dLbls>
            <c:dLbl>
              <c:idx val="0"/>
              <c:layout>
                <c:manualLayout>
                  <c:x val="-9.6286945110122101E-3"/>
                  <c:y val="-6.34678344913679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3C-40F3-8473-8C53091F88D5}"/>
                </c:ext>
              </c:extLst>
            </c:dLbl>
            <c:dLbl>
              <c:idx val="3"/>
              <c:layout>
                <c:manualLayout>
                  <c:x val="-1.2006780402449693E-2"/>
                  <c:y val="-3.8845293102949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F3C-40F3-8473-8C53091F88D5}"/>
                </c:ext>
              </c:extLst>
            </c:dLbl>
            <c:dLbl>
              <c:idx val="4"/>
              <c:layout>
                <c:manualLayout>
                  <c:x val="2.8493856746168483E-3"/>
                  <c:y val="-0.132750432165922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F3C-40F3-8473-8C53091F88D5}"/>
                </c:ext>
              </c:extLst>
            </c:dLbl>
            <c:dLbl>
              <c:idx val="6"/>
              <c:layout>
                <c:manualLayout>
                  <c:x val="-4.0959241507854995E-2"/>
                  <c:y val="-5.0138371232021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F3C-40F3-8473-8C53091F88D5}"/>
                </c:ext>
              </c:extLst>
            </c:dLbl>
            <c:dLbl>
              <c:idx val="7"/>
              <c:layout>
                <c:manualLayout>
                  <c:x val="5.5370497166115105E-2"/>
                  <c:y val="-9.26542594484730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F3C-40F3-8473-8C53091F88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ТВ ERTIS</c:v>
                </c:pt>
                <c:pt idx="1">
                  <c:v>УПК </c:v>
                </c:pt>
                <c:pt idx="2">
                  <c:v>ПГУ-ТОУ</c:v>
                </c:pt>
                <c:pt idx="3">
                  <c:v>Ассамблея жастары</c:v>
                </c:pt>
                <c:pt idx="4">
                  <c:v>Совет матерей</c:v>
                </c:pt>
                <c:pt idx="5">
                  <c:v>Совет отцов </c:v>
                </c:pt>
                <c:pt idx="6">
                  <c:v>ЦТМ</c:v>
                </c:pt>
                <c:pt idx="7">
                  <c:v>ЦППР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2014</c:v>
                </c:pt>
                <c:pt idx="1">
                  <c:v>2014</c:v>
                </c:pt>
                <c:pt idx="2">
                  <c:v>2015</c:v>
                </c:pt>
                <c:pt idx="3">
                  <c:v>2019</c:v>
                </c:pt>
                <c:pt idx="4">
                  <c:v>2019</c:v>
                </c:pt>
                <c:pt idx="5">
                  <c:v>2022</c:v>
                </c:pt>
                <c:pt idx="6">
                  <c:v>2024</c:v>
                </c:pt>
                <c:pt idx="7">
                  <c:v>2025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3C-40F3-8473-8C53091F8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207552"/>
        <c:axId val="25209088"/>
      </c:lineChart>
      <c:catAx>
        <c:axId val="2520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209088"/>
        <c:crosses val="autoZero"/>
        <c:auto val="1"/>
        <c:lblAlgn val="ctr"/>
        <c:lblOffset val="100"/>
        <c:noMultiLvlLbl val="0"/>
      </c:catAx>
      <c:valAx>
        <c:axId val="2520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207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студентов</c:v>
                </c:pt>
              </c:strCache>
            </c:strRef>
          </c:tx>
          <c:dPt>
            <c:idx val="0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F5-4482-8074-354DEF41B78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F5-4482-8074-354DEF41B78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17F5-4482-8074-354DEF41B78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D2F-48A6-96B5-F4A02EE9CE97}"/>
              </c:ext>
            </c:extLst>
          </c:dPt>
          <c:dLbls>
            <c:dLbl>
              <c:idx val="0"/>
              <c:layout>
                <c:manualLayout>
                  <c:x val="1.8135975892190268E-2"/>
                  <c:y val="3.4038557885419353E-2"/>
                </c:manualLayout>
              </c:layout>
              <c:tx>
                <c:rich>
                  <a:bodyPr/>
                  <a:lstStyle/>
                  <a:p>
                    <a:fld id="{498C8956-62E9-4657-BE6B-5504E52E5DCA}" type="VALUE">
                      <a:rPr lang="ru-RU" smtClean="0"/>
                      <a:pPr/>
                      <a:t>[ЗНАЧЕНИЕ]</a:t>
                    </a:fld>
                    <a:r>
                      <a:rPr lang="ru-RU" dirty="0" smtClean="0"/>
                      <a:t>/2 % </a:t>
                    </a:r>
                  </a:p>
                  <a:p>
                    <a:r>
                      <a:rPr lang="ru-RU" dirty="0" smtClean="0"/>
                      <a:t>- 496 студентов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7F5-4482-8074-354DEF41B78B}"/>
                </c:ext>
              </c:extLst>
            </c:dLbl>
            <c:dLbl>
              <c:idx val="1"/>
              <c:layout>
                <c:manualLayout>
                  <c:x val="5.7209621895089199E-2"/>
                  <c:y val="-7.2492705547275049E-2"/>
                </c:manualLayout>
              </c:layout>
              <c:tx>
                <c:rich>
                  <a:bodyPr/>
                  <a:lstStyle/>
                  <a:p>
                    <a:fld id="{B03DBD68-F75A-47A7-BC20-BB96FA135870}" type="VALUE">
                      <a:rPr lang="ru-RU" smtClean="0"/>
                      <a:pPr/>
                      <a:t>[ЗНАЧЕНИЕ]</a:t>
                    </a:fld>
                    <a:r>
                      <a:rPr lang="ru-RU" dirty="0" smtClean="0"/>
                      <a:t>/3 % </a:t>
                    </a:r>
                  </a:p>
                  <a:p>
                    <a:r>
                      <a:rPr lang="ru-RU" dirty="0" smtClean="0"/>
                      <a:t>-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533 студента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7F5-4482-8074-354DEF41B78B}"/>
                </c:ext>
              </c:extLst>
            </c:dLbl>
            <c:dLbl>
              <c:idx val="2"/>
              <c:layout>
                <c:manualLayout>
                  <c:x val="4.2259595267982808E-3"/>
                  <c:y val="-2.0900766351401319E-2"/>
                </c:manualLayout>
              </c:layout>
              <c:tx>
                <c:rich>
                  <a:bodyPr/>
                  <a:lstStyle/>
                  <a:p>
                    <a:fld id="{A8A09AC5-6006-4EBE-8047-801E5FE64677}" type="VALUE">
                      <a:rPr lang="ru-RU" smtClean="0"/>
                      <a:pPr/>
                      <a:t>[ЗНАЧЕНИЕ]</a:t>
                    </a:fld>
                    <a:r>
                      <a:rPr lang="ru-RU" dirty="0" smtClean="0"/>
                      <a:t>/ 4%</a:t>
                    </a:r>
                    <a:r>
                      <a:rPr lang="ru-RU" baseline="0" dirty="0" smtClean="0"/>
                      <a:t>  </a:t>
                    </a:r>
                  </a:p>
                  <a:p>
                    <a:r>
                      <a:rPr lang="ru-RU" baseline="0" dirty="0" smtClean="0"/>
                      <a:t>- 540 студентов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7F5-4482-8074-354DEF41B7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2024-2025</c:v>
                </c:pt>
                <c:pt idx="1">
                  <c:v>2023-2024</c:v>
                </c:pt>
                <c:pt idx="2">
                  <c:v>2022-2023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</c:v>
                </c:pt>
                <c:pt idx="1">
                  <c:v>16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F5-4482-8074-354DEF41B78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контингент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D2F-48A6-96B5-F4A02EE9CE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D2F-48A6-96B5-F4A02EE9CE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D2F-48A6-96B5-F4A02EE9CE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D2F-48A6-96B5-F4A02EE9CE97}"/>
              </c:ext>
            </c:extLst>
          </c:dPt>
          <c:cat>
            <c:strRef>
              <c:f>Лист1!$A$2:$A$5</c:f>
              <c:strCache>
                <c:ptCount val="3"/>
                <c:pt idx="0">
                  <c:v>2024-2025</c:v>
                </c:pt>
                <c:pt idx="1">
                  <c:v>2023-2024</c:v>
                </c:pt>
                <c:pt idx="2">
                  <c:v>2022-2023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496</c:v>
                </c:pt>
                <c:pt idx="1">
                  <c:v>533</c:v>
                </c:pt>
                <c:pt idx="2">
                  <c:v>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F5-4482-8074-354DEF41B78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D2F-48A6-96B5-F4A02EE9CE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0D2F-48A6-96B5-F4A02EE9CE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0D2F-48A6-96B5-F4A02EE9CE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0D2F-48A6-96B5-F4A02EE9CE97}"/>
              </c:ext>
            </c:extLst>
          </c:dPt>
          <c:cat>
            <c:strRef>
              <c:f>Лист1!$A$2:$A$5</c:f>
              <c:strCache>
                <c:ptCount val="3"/>
                <c:pt idx="0">
                  <c:v>2024-2025</c:v>
                </c:pt>
                <c:pt idx="1">
                  <c:v>2023-2024</c:v>
                </c:pt>
                <c:pt idx="2">
                  <c:v>2022-2023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 formatCode="0.00%">
                  <c:v>0.02</c:v>
                </c:pt>
                <c:pt idx="1">
                  <c:v>0.03</c:v>
                </c:pt>
                <c:pt idx="2" formatCode="0.00%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F5-4482-8074-354DEF41B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Отчисленные и контингент 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студентов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2024-2025</c:v>
                </c:pt>
                <c:pt idx="1">
                  <c:v>2023-2024</c:v>
                </c:pt>
                <c:pt idx="2">
                  <c:v>2022-2023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</c:v>
                </c:pt>
                <c:pt idx="1">
                  <c:v>16</c:v>
                </c:pt>
                <c:pt idx="2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D3-4958-8CD5-0A63245789E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контингент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2024-2025</c:v>
                </c:pt>
                <c:pt idx="1">
                  <c:v>2023-2024</c:v>
                </c:pt>
                <c:pt idx="2">
                  <c:v>2022-2023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496</c:v>
                </c:pt>
                <c:pt idx="1">
                  <c:v>533</c:v>
                </c:pt>
                <c:pt idx="2">
                  <c:v>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D3-4958-8CD5-0A63245789E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2024-2025</c:v>
                </c:pt>
                <c:pt idx="1">
                  <c:v>2023-2024</c:v>
                </c:pt>
                <c:pt idx="2">
                  <c:v>2022-2023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 formatCode="0.00%">
                  <c:v>0.02</c:v>
                </c:pt>
                <c:pt idx="1">
                  <c:v>0.03</c:v>
                </c:pt>
                <c:pt idx="2" formatCode="0.00%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D3-4958-8CD5-0A63245789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69493951"/>
        <c:axId val="2069508511"/>
      </c:barChart>
      <c:catAx>
        <c:axId val="20694939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9508511"/>
        <c:crosses val="autoZero"/>
        <c:auto val="1"/>
        <c:lblAlgn val="ctr"/>
        <c:lblOffset val="100"/>
        <c:noMultiLvlLbl val="0"/>
      </c:catAx>
      <c:valAx>
        <c:axId val="20695085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69493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792784054167135E-2"/>
          <c:y val="3.3836475726896159E-2"/>
          <c:w val="0.95812992125984253"/>
          <c:h val="0.80770387486692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одн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E-45B6-9433-A04068E31D2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ВКК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71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5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AE-45B6-9433-A04068E31D2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группа риска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AE-45B6-9433-A04068E31D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982080"/>
        <c:axId val="23983616"/>
      </c:barChart>
      <c:catAx>
        <c:axId val="2398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983616"/>
        <c:crosses val="autoZero"/>
        <c:auto val="1"/>
        <c:lblAlgn val="ctr"/>
        <c:lblOffset val="100"/>
        <c:noMultiLvlLbl val="0"/>
      </c:catAx>
      <c:valAx>
        <c:axId val="23983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98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323509833010003"/>
          <c:y val="0.92722929725991543"/>
          <c:w val="0.32251521548936818"/>
          <c:h val="5.62718644791487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ОДН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BC-405C-930F-A4637AA23B1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ВКК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BC-405C-930F-A4637AA23B1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группа риска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BC-405C-930F-A4637AA23B1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инциденты 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2023-2024</c:v>
                </c:pt>
                <c:pt idx="1">
                  <c:v>2024-2025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4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BC-405C-930F-A4637AA23B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394560"/>
        <c:axId val="127396096"/>
      </c:barChart>
      <c:catAx>
        <c:axId val="127394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396096"/>
        <c:crosses val="autoZero"/>
        <c:auto val="1"/>
        <c:lblAlgn val="ctr"/>
        <c:lblOffset val="100"/>
        <c:noMultiLvlLbl val="0"/>
      </c:catAx>
      <c:valAx>
        <c:axId val="12739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394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75D6-4B4A-B217-7B21C1C38E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5D6-4B4A-B217-7B21C1C38E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75D6-4B4A-B217-7B21C1C38E2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75D6-4B4A-B217-7B21C1C38E2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E49-4204-9C45-06D9C5656C5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75D6-4B4A-B217-7B21C1C38E2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75D6-4B4A-B217-7B21C1C38E2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BE49-4204-9C45-06D9C5656C5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75D6-4B4A-B217-7B21C1C38E29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75D6-4B4A-B217-7B21C1C38E29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75D6-4B4A-B217-7B21C1C38E29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75D6-4B4A-B217-7B21C1C38E29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75D6-4B4A-B217-7B21C1C38E29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75D6-4B4A-B217-7B21C1C38E29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75D6-4B4A-B217-7B21C1C38E29}"/>
              </c:ext>
            </c:extLst>
          </c:dPt>
          <c:dLbls>
            <c:dLbl>
              <c:idx val="0"/>
              <c:layout>
                <c:manualLayout>
                  <c:x val="-8.9355083204886217E-3"/>
                  <c:y val="3.0758451870721085E-2"/>
                </c:manualLayout>
              </c:layout>
              <c:tx>
                <c:rich>
                  <a:bodyPr/>
                  <a:lstStyle/>
                  <a:p>
                    <a:fld id="{CFF940F3-F3B3-4D9F-A5F9-B687748E8CF2}" type="CATEGORYNAME">
                      <a:rPr lang="ru-RU" sz="1600" b="1">
                        <a:solidFill>
                          <a:srgbClr val="C00000"/>
                        </a:solidFill>
                      </a:rPr>
                      <a:pPr/>
                      <a:t>[ИМЯ КАТЕГОРИИ]</a:t>
                    </a:fld>
                    <a:r>
                      <a:rPr lang="ru-RU" sz="1600" b="1" baseline="0" dirty="0">
                        <a:solidFill>
                          <a:srgbClr val="C00000"/>
                        </a:solidFill>
                      </a:rPr>
                      <a:t>
</a:t>
                    </a:r>
                    <a:fld id="{EFB42EA1-8BF8-4962-B49D-0CEB96492EE8}" type="PERCENTAGE">
                      <a:rPr lang="ru-RU" sz="1600" b="1" baseline="0">
                        <a:solidFill>
                          <a:srgbClr val="C00000"/>
                        </a:solidFill>
                      </a:rPr>
                      <a:pPr/>
                      <a:t>[ПРОЦЕНТ]</a:t>
                    </a:fld>
                    <a:endParaRPr lang="ru-RU" sz="1600" b="1" baseline="0" dirty="0">
                      <a:solidFill>
                        <a:srgbClr val="C0000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75D6-4B4A-B217-7B21C1C38E2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23DF270E-4CDD-4CA2-9C7C-FB4E5F513694}" type="CATEGORYNAME">
                      <a:rPr lang="ru-RU" sz="1600" b="1">
                        <a:solidFill>
                          <a:srgbClr val="C00000"/>
                        </a:solidFill>
                      </a:rPr>
                      <a:pPr/>
                      <a:t>[ИМЯ КАТЕГОРИИ]</a:t>
                    </a:fld>
                    <a:r>
                      <a:rPr lang="ru-RU" sz="1600" b="1" baseline="0" dirty="0">
                        <a:solidFill>
                          <a:srgbClr val="C00000"/>
                        </a:solidFill>
                      </a:rPr>
                      <a:t>
</a:t>
                    </a:r>
                    <a:fld id="{14E28A8F-F3D5-4D04-9C13-65B41FC8F607}" type="PERCENTAGE">
                      <a:rPr lang="ru-RU" sz="1600" b="1" baseline="0">
                        <a:solidFill>
                          <a:srgbClr val="C00000"/>
                        </a:solidFill>
                      </a:rPr>
                      <a:pPr/>
                      <a:t>[ПРОЦЕНТ]</a:t>
                    </a:fld>
                    <a:endParaRPr lang="ru-RU" sz="1600" b="1" baseline="0" dirty="0">
                      <a:solidFill>
                        <a:srgbClr val="C00000"/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5D6-4B4A-B217-7B21C1C38E2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D6F80BDB-C94E-4412-93FA-386D0042CBE5}" type="CATEGORYNAME">
                      <a:rPr lang="ru-RU" sz="1400" b="1">
                        <a:solidFill>
                          <a:srgbClr val="C00000"/>
                        </a:solidFill>
                      </a:rPr>
                      <a:pPr/>
                      <a:t>[ИМЯ КАТЕГОРИИ]</a:t>
                    </a:fld>
                    <a:r>
                      <a:rPr lang="ru-RU" sz="1400" b="1" baseline="0" dirty="0">
                        <a:solidFill>
                          <a:srgbClr val="C00000"/>
                        </a:solidFill>
                      </a:rPr>
                      <a:t>
</a:t>
                    </a:r>
                    <a:fld id="{B44EEE44-01A0-4ACC-9AD9-F981D931665D}" type="PERCENTAGE">
                      <a:rPr lang="en-US" sz="1400" b="1" baseline="0">
                        <a:solidFill>
                          <a:srgbClr val="C00000"/>
                        </a:solidFill>
                      </a:rPr>
                      <a:pPr/>
                      <a:t>[ПРОЦЕНТ]</a:t>
                    </a:fld>
                    <a:endParaRPr lang="ru-RU" sz="1400" b="1" baseline="0" dirty="0">
                      <a:solidFill>
                        <a:srgbClr val="C00000"/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75D6-4B4A-B217-7B21C1C38E29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79C80A33-5993-4420-BE82-026FFC751AB7}" type="CATEGORYNAME">
                      <a:rPr lang="ru-RU" sz="1400" b="1">
                        <a:solidFill>
                          <a:srgbClr val="C00000"/>
                        </a:solidFill>
                      </a:rPr>
                      <a:pPr/>
                      <a:t>[ИМЯ КАТЕГОРИИ]</a:t>
                    </a:fld>
                    <a:r>
                      <a:rPr lang="ru-RU" sz="1400" b="1" baseline="0" dirty="0">
                        <a:solidFill>
                          <a:srgbClr val="C00000"/>
                        </a:solidFill>
                      </a:rPr>
                      <a:t>
</a:t>
                    </a:r>
                    <a:fld id="{F8E5174F-07E3-4DA5-94A2-427811A7F796}" type="PERCENTAGE">
                      <a:rPr lang="ru-RU" sz="1400" b="1" baseline="0">
                        <a:solidFill>
                          <a:srgbClr val="C00000"/>
                        </a:solidFill>
                      </a:rPr>
                      <a:pPr/>
                      <a:t>[ПРОЦЕНТ]</a:t>
                    </a:fld>
                    <a:endParaRPr lang="ru-RU" sz="1400" b="1" baseline="0" dirty="0">
                      <a:solidFill>
                        <a:srgbClr val="C00000"/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4-75D6-4B4A-B217-7B21C1C38E29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2C3B2C59-792C-408D-B049-870A73B44648}" type="CATEGORYNAME">
                      <a:rPr lang="ru-RU" sz="1400" b="1">
                        <a:solidFill>
                          <a:srgbClr val="002060"/>
                        </a:solidFill>
                      </a:rPr>
                      <a:pPr/>
                      <a:t>[ИМЯ КАТЕГОРИИ]</a:t>
                    </a:fld>
                    <a:r>
                      <a:rPr lang="ru-RU" sz="1400" b="1" baseline="0" dirty="0">
                        <a:solidFill>
                          <a:srgbClr val="002060"/>
                        </a:solidFill>
                      </a:rPr>
                      <a:t>
</a:t>
                    </a:r>
                    <a:fld id="{5FDD8843-708B-4696-B1E6-F4F55F7A9663}" type="PERCENTAGE">
                      <a:rPr lang="ru-RU" sz="1400" b="1" baseline="0">
                        <a:solidFill>
                          <a:srgbClr val="002060"/>
                        </a:solidFill>
                      </a:rPr>
                      <a:pPr/>
                      <a:t>[ПРОЦЕНТ]</a:t>
                    </a:fld>
                    <a:endParaRPr lang="ru-RU" sz="1400" b="1" baseline="0" dirty="0">
                      <a:solidFill>
                        <a:srgbClr val="002060"/>
                      </a:solidFill>
                    </a:endParaRPr>
                  </a:p>
                </c:rich>
              </c:tx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75D6-4B4A-B217-7B21C1C38E29}"/>
                </c:ext>
              </c:extLst>
            </c:dLbl>
            <c:dLbl>
              <c:idx val="6"/>
              <c:layout>
                <c:manualLayout>
                  <c:x val="-4.4677541602442701E-3"/>
                  <c:y val="3.9546580976641398E-2"/>
                </c:manualLayout>
              </c:layout>
              <c:tx>
                <c:rich>
                  <a:bodyPr/>
                  <a:lstStyle/>
                  <a:p>
                    <a:fld id="{EBFB3A27-C6FC-4F9D-91C3-27BC11539A4A}" type="CATEGORYNAME">
                      <a:rPr lang="ru-RU" sz="1400" b="1">
                        <a:solidFill>
                          <a:srgbClr val="002060"/>
                        </a:solidFill>
                      </a:rPr>
                      <a:pPr/>
                      <a:t>[ИМЯ КАТЕГОРИИ]</a:t>
                    </a:fld>
                    <a:r>
                      <a:rPr lang="ru-RU" sz="1400" b="1" baseline="0" dirty="0">
                        <a:solidFill>
                          <a:srgbClr val="002060"/>
                        </a:solidFill>
                      </a:rPr>
                      <a:t>
</a:t>
                    </a:r>
                    <a:fld id="{7AD48E2D-7273-4383-83D6-88DCA833EE8E}" type="PERCENTAGE">
                      <a:rPr lang="ru-RU" sz="1400" b="1" baseline="0">
                        <a:solidFill>
                          <a:srgbClr val="002060"/>
                        </a:solidFill>
                      </a:rPr>
                      <a:pPr/>
                      <a:t>[ПРОЦЕНТ]</a:t>
                    </a:fld>
                    <a:endParaRPr lang="ru-RU" sz="1400" b="1" baseline="0" dirty="0">
                      <a:solidFill>
                        <a:srgbClr val="00206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75D6-4B4A-B217-7B21C1C38E29}"/>
                </c:ext>
              </c:extLst>
            </c:dLbl>
            <c:dLbl>
              <c:idx val="8"/>
              <c:layout>
                <c:manualLayout>
                  <c:x val="-4.4677541602442805E-3"/>
                  <c:y val="3.9546580976641418E-2"/>
                </c:manualLayout>
              </c:layout>
              <c:tx>
                <c:rich>
                  <a:bodyPr/>
                  <a:lstStyle/>
                  <a:p>
                    <a:fld id="{90C6F224-1B4A-4AE9-A7BC-AC24CC572E0F}" type="CATEGORYNAME">
                      <a:rPr lang="ru-RU" sz="1200" b="1" smtClean="0">
                        <a:solidFill>
                          <a:srgbClr val="002060"/>
                        </a:solidFill>
                      </a:rPr>
                      <a:pPr/>
                      <a:t>[ИМЯ КАТЕГОРИИ]</a:t>
                    </a:fld>
                    <a:r>
                      <a:rPr lang="ru-RU" sz="1200" b="1" baseline="0" dirty="0" smtClean="0">
                        <a:solidFill>
                          <a:srgbClr val="002060"/>
                        </a:solidFill>
                      </a:rPr>
                      <a:t> </a:t>
                    </a:r>
                    <a:fld id="{3CF6A21C-9A13-4539-9968-11E584517EA0}" type="PERCENTAGE">
                      <a:rPr lang="ru-RU" sz="1200" b="1" baseline="0" smtClean="0">
                        <a:solidFill>
                          <a:srgbClr val="002060"/>
                        </a:solidFill>
                      </a:rPr>
                      <a:pPr/>
                      <a:t>[ПРОЦЕНТ]</a:t>
                    </a:fld>
                    <a:endParaRPr lang="ru-RU" sz="1200" b="1" baseline="0" dirty="0" smtClean="0">
                      <a:solidFill>
                        <a:srgbClr val="002060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75D6-4B4A-B217-7B21C1C38E29}"/>
                </c:ext>
              </c:extLst>
            </c:dLbl>
            <c:dLbl>
              <c:idx val="9"/>
              <c:layout>
                <c:manualLayout>
                  <c:x val="-0.11169385400610678"/>
                  <c:y val="-4.3940645529601452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75D6-4B4A-B217-7B21C1C38E29}"/>
                </c:ext>
              </c:extLst>
            </c:dLbl>
            <c:dLbl>
              <c:idx val="10"/>
              <c:layout>
                <c:manualLayout>
                  <c:x val="-7.8185697804274718E-3"/>
                  <c:y val="3.295548414720116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75D6-4B4A-B217-7B21C1C38E29}"/>
                </c:ext>
              </c:extLst>
            </c:dLbl>
            <c:dLbl>
              <c:idx val="11"/>
              <c:layout>
                <c:manualLayout>
                  <c:x val="-0.20216587575105321"/>
                  <c:y val="-4.3316310588586513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75D6-4B4A-B217-7B21C1C38E29}"/>
                </c:ext>
              </c:extLst>
            </c:dLbl>
            <c:dLbl>
              <c:idx val="12"/>
              <c:layout>
                <c:manualLayout>
                  <c:x val="-0.11839548524647316"/>
                  <c:y val="-4.269272783167501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75D6-4B4A-B217-7B21C1C38E29}"/>
                </c:ext>
              </c:extLst>
            </c:dLbl>
            <c:dLbl>
              <c:idx val="13"/>
              <c:layout>
                <c:manualLayout>
                  <c:x val="1.7871016640976997E-2"/>
                  <c:y val="2.4960118437022532E-4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75D6-4B4A-B217-7B21C1C38E29}"/>
                </c:ext>
              </c:extLst>
            </c:dLbl>
            <c:dLbl>
              <c:idx val="14"/>
              <c:layout>
                <c:manualLayout>
                  <c:x val="7.1484066563908322E-2"/>
                  <c:y val="0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75D6-4B4A-B217-7B21C1C38E29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Лист1!$A$2:$A$16</c:f>
              <c:strCache>
                <c:ptCount val="15"/>
                <c:pt idx="0">
                  <c:v>ТОО ГК "Иртыш"</c:v>
                </c:pt>
                <c:pt idx="1">
                  <c:v>ТОО  "Крендель"</c:v>
                </c:pt>
                <c:pt idx="2">
                  <c:v>ТОО ERG Сервис</c:v>
                </c:pt>
                <c:pt idx="3">
                  <c:v>ИП Лерих Лариса </c:v>
                </c:pt>
                <c:pt idx="4">
                  <c:v>Ресторан "Alpenhof"</c:v>
                </c:pt>
                <c:pt idx="5">
                  <c:v>ИП "Кельдибаева" (СОШ 4)</c:v>
                </c:pt>
                <c:pt idx="6">
                  <c:v>ИП Кошумбаева </c:v>
                </c:pt>
                <c:pt idx="8">
                  <c:v>ИП Дяк А.Е. Гостиница «Garden Park»</c:v>
                </c:pt>
                <c:pt idx="9">
                  <c:v>ИП Байрамкулова </c:v>
                </c:pt>
                <c:pt idx="10">
                  <c:v>ТОО «Шарлотка», к.ц.</c:v>
                </c:pt>
                <c:pt idx="11">
                  <c:v>Кафе "Santos kebab&amp;kebab house"</c:v>
                </c:pt>
                <c:pt idx="12">
                  <c:v>ТОО Пекарня №5</c:v>
                </c:pt>
                <c:pt idx="13">
                  <c:v>ИП  Luxio Dan "Zebra" суши мейрамханасы</c:v>
                </c:pt>
                <c:pt idx="14">
                  <c:v> ИП "Измир" 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318</c:v>
                </c:pt>
                <c:pt idx="1">
                  <c:v>291</c:v>
                </c:pt>
                <c:pt idx="2">
                  <c:v>113</c:v>
                </c:pt>
                <c:pt idx="3">
                  <c:v>96</c:v>
                </c:pt>
                <c:pt idx="5">
                  <c:v>90</c:v>
                </c:pt>
                <c:pt idx="6">
                  <c:v>83</c:v>
                </c:pt>
                <c:pt idx="8">
                  <c:v>71</c:v>
                </c:pt>
                <c:pt idx="9">
                  <c:v>51</c:v>
                </c:pt>
                <c:pt idx="10">
                  <c:v>50</c:v>
                </c:pt>
                <c:pt idx="11">
                  <c:v>38</c:v>
                </c:pt>
                <c:pt idx="12">
                  <c:v>29</c:v>
                </c:pt>
                <c:pt idx="13">
                  <c:v>17</c:v>
                </c:pt>
                <c:pt idx="1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D6-4B4A-B217-7B21C1C38E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7"/>
        <c:delete val="1"/>
      </c:legendEntry>
      <c:layout>
        <c:manualLayout>
          <c:xMode val="edge"/>
          <c:yMode val="edge"/>
          <c:x val="2.9985402404812646E-2"/>
          <c:y val="0.7719788129774463"/>
          <c:w val="0.93891225665031364"/>
          <c:h val="0.215213368673051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C87C2-7F1D-4DF1-9E9A-9E95D2FD4DC5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BAB7C-06C0-4240-9F89-10EB5A405A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74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AB7C-06C0-4240-9F89-10EB5A405AF7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5564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BAB7C-06C0-4240-9F89-10EB5A405AF7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787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amma.app/?utm_source=made-with-gamma" TargetMode="Externa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1179-B159-4122-B26C-5E3B80F7F021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DB54-012A-4999-BC3C-583C90CD9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98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1179-B159-4122-B26C-5E3B80F7F021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DB54-012A-4999-BC3C-583C90CD9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658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1179-B159-4122-B26C-5E3B80F7F021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DB54-012A-4999-BC3C-583C90CD9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837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F50A6E-6409-447E-9241-4647D98C7633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02.07.2025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22431F-6419-4A0C-B8C3-87D57AB2D42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89563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F50A6E-6409-447E-9241-4647D98C7633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02.07.2025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22431F-6419-4A0C-B8C3-87D57AB2D42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5553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F50A6E-6409-447E-9241-4647D98C7633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02.07.2025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22431F-6419-4A0C-B8C3-87D57AB2D42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2261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F50A6E-6409-447E-9241-4647D98C7633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02.07.2025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22431F-6419-4A0C-B8C3-87D57AB2D42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2458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F50A6E-6409-447E-9241-4647D98C7633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02.07.2025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22431F-6419-4A0C-B8C3-87D57AB2D42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000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F50A6E-6409-447E-9241-4647D98C7633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02.07.2025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22431F-6419-4A0C-B8C3-87D57AB2D42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1909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F50A6E-6409-447E-9241-4647D98C7633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02.07.2025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22431F-6419-4A0C-B8C3-87D57AB2D42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8534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F50A6E-6409-447E-9241-4647D98C7633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02.07.2025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22431F-6419-4A0C-B8C3-87D57AB2D42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391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1179-B159-4122-B26C-5E3B80F7F021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DB54-012A-4999-BC3C-583C90CD9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5083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F50A6E-6409-447E-9241-4647D98C7633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02.07.2025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22431F-6419-4A0C-B8C3-87D57AB2D42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5746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F50A6E-6409-447E-9241-4647D98C7633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02.07.2025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22431F-6419-4A0C-B8C3-87D57AB2D42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87040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F50A6E-6409-447E-9241-4647D98C7633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02.07.2025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22431F-6419-4A0C-B8C3-87D57AB2D42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085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1 mast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7F3F0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</p:sp>
      <p:pic>
        <p:nvPicPr>
          <p:cNvPr id="4" name="Image 0" descr="preencoded.png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9346" y="6457950"/>
            <a:ext cx="1435504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755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1179-B159-4122-B26C-5E3B80F7F021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DB54-012A-4999-BC3C-583C90CD9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46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1179-B159-4122-B26C-5E3B80F7F021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DB54-012A-4999-BC3C-583C90CD9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349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1179-B159-4122-B26C-5E3B80F7F021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DB54-012A-4999-BC3C-583C90CD9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04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1179-B159-4122-B26C-5E3B80F7F021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DB54-012A-4999-BC3C-583C90CD9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78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1179-B159-4122-B26C-5E3B80F7F021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DB54-012A-4999-BC3C-583C90CD9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745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1179-B159-4122-B26C-5E3B80F7F021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DB54-012A-4999-BC3C-583C90CD9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56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31179-B159-4122-B26C-5E3B80F7F021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6DB54-012A-4999-BC3C-583C90CD9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122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31179-B159-4122-B26C-5E3B80F7F021}" type="datetimeFigureOut">
              <a:rPr lang="ru-RU" smtClean="0"/>
              <a:t>02.07.2025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6DB54-012A-4999-BC3C-583C90CD99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90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alpha val="54000"/>
                <a:lumMod val="0"/>
                <a:lumOff val="10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3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F50A6E-6409-447E-9241-4647D98C7633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02.07.2025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522431F-6419-4A0C-B8C3-87D57AB2D42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579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3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1750" y="1289340"/>
            <a:ext cx="9144000" cy="23876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Анализ работы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 и перспективы развития </a:t>
            </a:r>
            <a:r>
              <a:rPr lang="ru-RU" sz="4000" b="1" dirty="0" err="1" smtClean="0">
                <a:solidFill>
                  <a:srgbClr val="FF0000"/>
                </a:solidFill>
              </a:rPr>
              <a:t>ПКСиП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sz="4000" b="1" dirty="0" smtClean="0">
                <a:solidFill>
                  <a:srgbClr val="FF0000"/>
                </a:solidFill>
              </a:rPr>
              <a:t>на 2025-2026 учебный год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r"/>
            <a:r>
              <a:rPr lang="ru-RU" dirty="0" err="1" smtClean="0"/>
              <a:t>Г.Шугабаева</a:t>
            </a:r>
            <a:r>
              <a:rPr lang="ru-RU" dirty="0" smtClean="0"/>
              <a:t>, </a:t>
            </a:r>
          </a:p>
          <a:p>
            <a:pPr algn="r"/>
            <a:r>
              <a:rPr lang="ru-RU" dirty="0" smtClean="0"/>
              <a:t>руководитель </a:t>
            </a:r>
            <a:r>
              <a:rPr lang="ru-RU" dirty="0" err="1" smtClean="0"/>
              <a:t>ПКСиП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35508" y="6074797"/>
            <a:ext cx="1720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27.06.2025 года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92124" y="326844"/>
            <a:ext cx="5904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КГП на ПХВ «Павлодарский колледж сервиса и питания»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1332" y="0"/>
            <a:ext cx="1710668" cy="1726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7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757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Сохранность контингента = отчисление студентов.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6410310"/>
              </p:ext>
            </p:extLst>
          </p:nvPr>
        </p:nvGraphicFramePr>
        <p:xfrm>
          <a:off x="87464" y="1630017"/>
          <a:ext cx="6901733" cy="4373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534546839"/>
              </p:ext>
            </p:extLst>
          </p:nvPr>
        </p:nvGraphicFramePr>
        <p:xfrm>
          <a:off x="7299297" y="1574359"/>
          <a:ext cx="4794636" cy="4778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6603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336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РОСТ количества </a:t>
            </a:r>
            <a:r>
              <a:rPr lang="ru-RU" b="1" dirty="0">
                <a:solidFill>
                  <a:srgbClr val="FF0000"/>
                </a:solidFill>
              </a:rPr>
              <a:t>правонарушений </a:t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sz="3100" b="1" dirty="0">
                <a:solidFill>
                  <a:srgbClr val="002060"/>
                </a:solidFill>
              </a:rPr>
              <a:t>ЗамВР, кураторам, </a:t>
            </a:r>
            <a:r>
              <a:rPr lang="ru-RU" sz="3100" b="1" dirty="0" smtClean="0">
                <a:solidFill>
                  <a:srgbClr val="002060"/>
                </a:solidFill>
              </a:rPr>
              <a:t>психологу: усилить профилактику правонарушений</a:t>
            </a:r>
            <a:br>
              <a:rPr lang="ru-RU" sz="31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11.11.2024 </a:t>
            </a:r>
            <a:r>
              <a:rPr lang="ru-RU" sz="2200" b="1" dirty="0" err="1" smtClean="0">
                <a:solidFill>
                  <a:srgbClr val="FF0000"/>
                </a:solidFill>
              </a:rPr>
              <a:t>г.назначен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участ</a:t>
            </a:r>
            <a:r>
              <a:rPr lang="ru-RU" sz="2200" b="1" dirty="0" smtClean="0">
                <a:solidFill>
                  <a:srgbClr val="FF0000"/>
                </a:solidFill>
              </a:rPr>
              <a:t>. инспектор в </a:t>
            </a:r>
            <a:r>
              <a:rPr lang="ru-RU" sz="2200" b="1" dirty="0" err="1" smtClean="0">
                <a:solidFill>
                  <a:srgbClr val="FF0000"/>
                </a:solidFill>
              </a:rPr>
              <a:t>ПКСиП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</a:rPr>
              <a:t>Науразбеков</a:t>
            </a:r>
            <a:r>
              <a:rPr lang="ru-RU" sz="2200" b="1" dirty="0" smtClean="0">
                <a:solidFill>
                  <a:srgbClr val="FF0000"/>
                </a:solidFill>
              </a:rPr>
              <a:t> М.К.- кабинет предоставлен.  </a:t>
            </a:r>
            <a:r>
              <a:rPr lang="ru-RU" sz="2200" b="1" dirty="0">
                <a:solidFill>
                  <a:srgbClr val="FF0000"/>
                </a:solidFill>
              </a:rPr>
              <a:t/>
            </a:r>
            <a:br>
              <a:rPr lang="ru-RU" sz="2200" b="1" dirty="0">
                <a:solidFill>
                  <a:srgbClr val="FF0000"/>
                </a:solidFill>
              </a:rPr>
            </a:br>
            <a:endParaRPr lang="ru-RU" sz="22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4938497"/>
              </p:ext>
            </p:extLst>
          </p:nvPr>
        </p:nvGraphicFramePr>
        <p:xfrm>
          <a:off x="838200" y="1558456"/>
          <a:ext cx="10515600" cy="502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2877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41" y="118635"/>
            <a:ext cx="10515600" cy="58903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Учет ОДН, ВКК, группа риска 2023-2024/2024-2025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017656"/>
              </p:ext>
            </p:extLst>
          </p:nvPr>
        </p:nvGraphicFramePr>
        <p:xfrm>
          <a:off x="838200" y="1184744"/>
          <a:ext cx="10515600" cy="4992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714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4561821"/>
              </p:ext>
            </p:extLst>
          </p:nvPr>
        </p:nvGraphicFramePr>
        <p:xfrm>
          <a:off x="442246" y="861016"/>
          <a:ext cx="1086612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303">
                  <a:extLst>
                    <a:ext uri="{9D8B030D-6E8A-4147-A177-3AD203B41FA5}">
                      <a16:colId xmlns:a16="http://schemas.microsoft.com/office/drawing/2014/main" val="267891751"/>
                    </a:ext>
                  </a:extLst>
                </a:gridCol>
                <a:gridCol w="1552303">
                  <a:extLst>
                    <a:ext uri="{9D8B030D-6E8A-4147-A177-3AD203B41FA5}">
                      <a16:colId xmlns:a16="http://schemas.microsoft.com/office/drawing/2014/main" val="3038964386"/>
                    </a:ext>
                  </a:extLst>
                </a:gridCol>
                <a:gridCol w="1552303">
                  <a:extLst>
                    <a:ext uri="{9D8B030D-6E8A-4147-A177-3AD203B41FA5}">
                      <a16:colId xmlns:a16="http://schemas.microsoft.com/office/drawing/2014/main" val="2680711176"/>
                    </a:ext>
                  </a:extLst>
                </a:gridCol>
                <a:gridCol w="1552303">
                  <a:extLst>
                    <a:ext uri="{9D8B030D-6E8A-4147-A177-3AD203B41FA5}">
                      <a16:colId xmlns:a16="http://schemas.microsoft.com/office/drawing/2014/main" val="2604566770"/>
                    </a:ext>
                  </a:extLst>
                </a:gridCol>
                <a:gridCol w="1552303">
                  <a:extLst>
                    <a:ext uri="{9D8B030D-6E8A-4147-A177-3AD203B41FA5}">
                      <a16:colId xmlns:a16="http://schemas.microsoft.com/office/drawing/2014/main" val="2289247174"/>
                    </a:ext>
                  </a:extLst>
                </a:gridCol>
                <a:gridCol w="1552303">
                  <a:extLst>
                    <a:ext uri="{9D8B030D-6E8A-4147-A177-3AD203B41FA5}">
                      <a16:colId xmlns:a16="http://schemas.microsoft.com/office/drawing/2014/main" val="2476665991"/>
                    </a:ext>
                  </a:extLst>
                </a:gridCol>
                <a:gridCol w="1552303">
                  <a:extLst>
                    <a:ext uri="{9D8B030D-6E8A-4147-A177-3AD203B41FA5}">
                      <a16:colId xmlns:a16="http://schemas.microsoft.com/office/drawing/2014/main" val="4128484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Год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ОДН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ВКК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Группа риска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Инцидент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Пропускающие, опаздывающие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Беременные, родившие в </a:t>
                      </a:r>
                      <a:r>
                        <a:rPr lang="ru-RU" dirty="0" err="1" smtClean="0"/>
                        <a:t>ПКСиП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999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2023-2024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6 </a:t>
                      </a:r>
                      <a:r>
                        <a:rPr lang="ru-RU" sz="1200" dirty="0" smtClean="0"/>
                        <a:t>(</a:t>
                      </a:r>
                      <a:r>
                        <a:rPr lang="ru-RU" sz="1200" dirty="0" err="1" smtClean="0"/>
                        <a:t>религ.одежда</a:t>
                      </a:r>
                      <a:r>
                        <a:rPr lang="ru-RU" sz="1200" dirty="0" smtClean="0"/>
                        <a:t>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(4 не</a:t>
                      </a:r>
                      <a:r>
                        <a:rPr lang="ru-RU" sz="1200" baseline="0" dirty="0" smtClean="0"/>
                        <a:t> в браке);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9598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2024-2025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15 </a:t>
                      </a:r>
                      <a:r>
                        <a:rPr lang="ru-RU" sz="1200" dirty="0" smtClean="0"/>
                        <a:t>(4 религ. одежда)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13 родили</a:t>
                      </a:r>
                    </a:p>
                    <a:p>
                      <a:r>
                        <a:rPr lang="ru-RU" sz="1200" dirty="0" smtClean="0"/>
                        <a:t>3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(2</a:t>
                      </a:r>
                      <a:r>
                        <a:rPr lang="ru-RU" sz="1200" baseline="0" dirty="0" smtClean="0"/>
                        <a:t> не в браке)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95452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60474"/>
              </p:ext>
            </p:extLst>
          </p:nvPr>
        </p:nvGraphicFramePr>
        <p:xfrm>
          <a:off x="442246" y="3673164"/>
          <a:ext cx="10869434" cy="1775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0130">
                  <a:extLst>
                    <a:ext uri="{9D8B030D-6E8A-4147-A177-3AD203B41FA5}">
                      <a16:colId xmlns:a16="http://schemas.microsoft.com/office/drawing/2014/main" val="3171683956"/>
                    </a:ext>
                  </a:extLst>
                </a:gridCol>
                <a:gridCol w="2566148">
                  <a:extLst>
                    <a:ext uri="{9D8B030D-6E8A-4147-A177-3AD203B41FA5}">
                      <a16:colId xmlns:a16="http://schemas.microsoft.com/office/drawing/2014/main" val="3562597955"/>
                    </a:ext>
                  </a:extLst>
                </a:gridCol>
                <a:gridCol w="3029591">
                  <a:extLst>
                    <a:ext uri="{9D8B030D-6E8A-4147-A177-3AD203B41FA5}">
                      <a16:colId xmlns:a16="http://schemas.microsoft.com/office/drawing/2014/main" val="4262371582"/>
                    </a:ext>
                  </a:extLst>
                </a:gridCol>
                <a:gridCol w="3823565">
                  <a:extLst>
                    <a:ext uri="{9D8B030D-6E8A-4147-A177-3AD203B41FA5}">
                      <a16:colId xmlns:a16="http://schemas.microsoft.com/office/drawing/2014/main" val="1204834447"/>
                    </a:ext>
                  </a:extLst>
                </a:gridCol>
              </a:tblGrid>
              <a:tr h="35121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Куратор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ОДН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Причина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779566"/>
                  </a:ext>
                </a:extLst>
              </a:tr>
              <a:tr h="61605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ПК 1 -28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Мельник О.А.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1 -2 правонарушения,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отчислен</a:t>
                      </a:r>
                      <a:endPara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Угон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кража, ст. 200 и 188 УК РК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518588"/>
                  </a:ext>
                </a:extLst>
              </a:tr>
              <a:tr h="35121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 2 -32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Кайыр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М.С.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1 -2 на КДН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Кража ст.188 УК РК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168249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ПК 2 -28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Мельник О.А., </a:t>
                      </a:r>
                    </a:p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Емельянова В.В.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 КДН</a:t>
                      </a:r>
                      <a:endPara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Выход в ночное время, штраф мамы АК РК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33014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70992" y="0"/>
            <a:ext cx="8808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Анализ постановки на учет и по кураторам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097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7564" y="243366"/>
            <a:ext cx="111517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Практика студентов по предприятиям прохождения в 2024-2025 учебном году (согласно приказа)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569587652"/>
              </p:ext>
            </p:extLst>
          </p:nvPr>
        </p:nvGraphicFramePr>
        <p:xfrm>
          <a:off x="397564" y="809118"/>
          <a:ext cx="11370366" cy="5949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38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025884581"/>
              </p:ext>
            </p:extLst>
          </p:nvPr>
        </p:nvGraphicFramePr>
        <p:xfrm>
          <a:off x="572494" y="397566"/>
          <a:ext cx="10885336" cy="5724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391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859" y="94781"/>
            <a:ext cx="10515600" cy="445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Фонд Библиотеки 2014-2025 годы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4084670"/>
              </p:ext>
            </p:extLst>
          </p:nvPr>
        </p:nvGraphicFramePr>
        <p:xfrm>
          <a:off x="838200" y="628650"/>
          <a:ext cx="10515600" cy="554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3379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4358" y="0"/>
            <a:ext cx="91144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Пополнение </a:t>
            </a:r>
            <a:r>
              <a:rPr lang="ru-RU" sz="3200" b="1" dirty="0" err="1" smtClean="0">
                <a:solidFill>
                  <a:srgbClr val="FF0000"/>
                </a:solidFill>
              </a:rPr>
              <a:t>спецсчета</a:t>
            </a:r>
            <a:r>
              <a:rPr lang="ru-RU" sz="3200" b="1" dirty="0" smtClean="0">
                <a:solidFill>
                  <a:srgbClr val="FF0000"/>
                </a:solidFill>
              </a:rPr>
              <a:t> с 2022-2023 учебного года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686151648"/>
              </p:ext>
            </p:extLst>
          </p:nvPr>
        </p:nvGraphicFramePr>
        <p:xfrm>
          <a:off x="2032000" y="719666"/>
          <a:ext cx="8128000" cy="5744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7399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082" y="998255"/>
            <a:ext cx="4846684" cy="290137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20278" y="-238539"/>
            <a:ext cx="72833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b="1" i="1" dirty="0" smtClean="0">
                <a:solidFill>
                  <a:srgbClr val="FF0000"/>
                </a:solidFill>
              </a:rPr>
              <a:t>Отчет </a:t>
            </a:r>
            <a:r>
              <a:rPr lang="ru-RU" b="1" i="1" dirty="0">
                <a:solidFill>
                  <a:srgbClr val="FF0000"/>
                </a:solidFill>
              </a:rPr>
              <a:t>кадровой работы </a:t>
            </a:r>
            <a:r>
              <a:rPr lang="ru-RU" b="1" i="1" dirty="0" smtClean="0">
                <a:solidFill>
                  <a:srgbClr val="FF0000"/>
                </a:solidFill>
              </a:rPr>
              <a:t>за 2024 </a:t>
            </a:r>
            <a:r>
              <a:rPr lang="ru-RU" b="1" i="1" dirty="0">
                <a:solidFill>
                  <a:srgbClr val="FF0000"/>
                </a:solidFill>
              </a:rPr>
              <a:t>– 2025 </a:t>
            </a:r>
            <a:r>
              <a:rPr lang="ru-RU" b="1" i="1" dirty="0" smtClean="0">
                <a:solidFill>
                  <a:srgbClr val="FF0000"/>
                </a:solidFill>
              </a:rPr>
              <a:t>учебный год</a:t>
            </a:r>
            <a:endParaRPr lang="ru-RU" b="1" i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373" y="4083219"/>
            <a:ext cx="4872393" cy="270069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0684" y="970060"/>
            <a:ext cx="5393636" cy="24643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10684" y="3354705"/>
            <a:ext cx="57355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/>
              <a:t>Несмотря </a:t>
            </a:r>
            <a:r>
              <a:rPr lang="ru-RU" sz="1200" dirty="0"/>
              <a:t>на </a:t>
            </a:r>
            <a:r>
              <a:rPr lang="ru-RU" sz="1200" dirty="0" smtClean="0"/>
              <a:t>изменения </a:t>
            </a:r>
            <a:r>
              <a:rPr lang="ru-RU" sz="1200" dirty="0"/>
              <a:t>в кадровом составе, </a:t>
            </a:r>
            <a:r>
              <a:rPr lang="ru-RU" sz="1200" dirty="0" smtClean="0"/>
              <a:t>средний </a:t>
            </a:r>
            <a:r>
              <a:rPr lang="ru-RU" sz="1200" dirty="0"/>
              <a:t>возраст педагогических сотрудников  </a:t>
            </a:r>
            <a:r>
              <a:rPr lang="ru-RU" sz="1200" dirty="0" smtClean="0"/>
              <a:t>в </a:t>
            </a:r>
            <a:r>
              <a:rPr lang="ru-RU" sz="1200" dirty="0"/>
              <a:t>сравнении с прошлым семестром не изменился.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30832" y="408448"/>
            <a:ext cx="1191539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	Контингент </a:t>
            </a:r>
            <a:r>
              <a:rPr lang="ru-RU" sz="1400" dirty="0"/>
              <a:t>сотрудников на 25.06.2025 года составляет </a:t>
            </a:r>
            <a:r>
              <a:rPr lang="ru-RU" sz="1400" b="1" dirty="0"/>
              <a:t>72 </a:t>
            </a:r>
            <a:r>
              <a:rPr lang="ru-RU" sz="1400" b="1" dirty="0" smtClean="0"/>
              <a:t>человека: 38</a:t>
            </a:r>
            <a:r>
              <a:rPr lang="ru-RU" sz="1400" dirty="0" smtClean="0"/>
              <a:t> инженерно-педагогических </a:t>
            </a:r>
            <a:r>
              <a:rPr lang="ru-RU" sz="1400" dirty="0"/>
              <a:t>сотрудников, </a:t>
            </a:r>
            <a:endParaRPr lang="ru-RU" sz="1400" dirty="0" smtClean="0"/>
          </a:p>
          <a:p>
            <a:pPr algn="just"/>
            <a:r>
              <a:rPr lang="ru-RU" sz="1400" b="1" dirty="0" smtClean="0"/>
              <a:t>19 </a:t>
            </a:r>
            <a:r>
              <a:rPr lang="ru-RU" sz="1400" dirty="0" smtClean="0"/>
              <a:t>технического </a:t>
            </a:r>
            <a:r>
              <a:rPr lang="ru-RU" sz="1400" dirty="0"/>
              <a:t>персонала и </a:t>
            </a:r>
            <a:r>
              <a:rPr lang="ru-RU" sz="1400" b="1" dirty="0"/>
              <a:t>15</a:t>
            </a:r>
            <a:r>
              <a:rPr lang="ru-RU" sz="1400" dirty="0"/>
              <a:t> </a:t>
            </a:r>
            <a:r>
              <a:rPr lang="ru-RU" sz="1400" dirty="0" smtClean="0"/>
              <a:t>работающих </a:t>
            </a:r>
            <a:r>
              <a:rPr lang="ru-RU" sz="1400" dirty="0"/>
              <a:t>по </a:t>
            </a:r>
            <a:r>
              <a:rPr lang="ru-RU" sz="1400" dirty="0" smtClean="0"/>
              <a:t>совместительству (11 </a:t>
            </a:r>
            <a:r>
              <a:rPr lang="ru-RU" sz="1400" dirty="0"/>
              <a:t>из 15 совместителей – </a:t>
            </a:r>
            <a:r>
              <a:rPr lang="ru-RU" sz="1400" dirty="0" smtClean="0"/>
              <a:t>педагоги). </a:t>
            </a:r>
            <a:r>
              <a:rPr lang="ru-RU" sz="1400" b="1" dirty="0"/>
              <a:t>5</a:t>
            </a:r>
            <a:r>
              <a:rPr lang="ru-RU" sz="1400" dirty="0"/>
              <a:t> из 72 человек находятся в декретном отпуске.</a:t>
            </a:r>
          </a:p>
          <a:p>
            <a:pPr algn="just"/>
            <a:endParaRPr lang="ru-RU" sz="1400" dirty="0"/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431844207"/>
              </p:ext>
            </p:extLst>
          </p:nvPr>
        </p:nvGraphicFramePr>
        <p:xfrm>
          <a:off x="5709037" y="3996065"/>
          <a:ext cx="6233822" cy="2787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551918" y="877071"/>
            <a:ext cx="3224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Возрастной состав коллектива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063624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5349" y="151075"/>
            <a:ext cx="6093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Достижения </a:t>
            </a:r>
            <a:r>
              <a:rPr lang="ru-RU" b="1" dirty="0" err="1" smtClean="0">
                <a:solidFill>
                  <a:srgbClr val="FF0000"/>
                </a:solidFill>
              </a:rPr>
              <a:t>ПКСиП</a:t>
            </a:r>
            <a:r>
              <a:rPr lang="ru-RU" b="1" dirty="0" smtClean="0">
                <a:solidFill>
                  <a:srgbClr val="FF0000"/>
                </a:solidFill>
              </a:rPr>
              <a:t> 2023 - 2024 / 2024 – 2025 учебные года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87827" y="728809"/>
            <a:ext cx="1529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Сотрудников 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046254" y="715617"/>
            <a:ext cx="1249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Студентов </a:t>
            </a:r>
            <a:endParaRPr lang="ru-RU" b="1" u="sng" dirty="0">
              <a:solidFill>
                <a:srgbClr val="FF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166432"/>
              </p:ext>
            </p:extLst>
          </p:nvPr>
        </p:nvGraphicFramePr>
        <p:xfrm>
          <a:off x="829743" y="1264258"/>
          <a:ext cx="4102874" cy="1465788"/>
        </p:xfrm>
        <a:graphic>
          <a:graphicData uri="http://schemas.openxmlformats.org/drawingml/2006/table">
            <a:tbl>
              <a:tblPr firstRow="1" firstCol="1" bandRow="1"/>
              <a:tblGrid>
                <a:gridCol w="1280326">
                  <a:extLst>
                    <a:ext uri="{9D8B030D-6E8A-4147-A177-3AD203B41FA5}">
                      <a16:colId xmlns:a16="http://schemas.microsoft.com/office/drawing/2014/main" val="986367753"/>
                    </a:ext>
                  </a:extLst>
                </a:gridCol>
                <a:gridCol w="826770">
                  <a:extLst>
                    <a:ext uri="{9D8B030D-6E8A-4147-A177-3AD203B41FA5}">
                      <a16:colId xmlns:a16="http://schemas.microsoft.com/office/drawing/2014/main" val="3085850962"/>
                    </a:ext>
                  </a:extLst>
                </a:gridCol>
                <a:gridCol w="1057523">
                  <a:extLst>
                    <a:ext uri="{9D8B030D-6E8A-4147-A177-3AD203B41FA5}">
                      <a16:colId xmlns:a16="http://schemas.microsoft.com/office/drawing/2014/main" val="2333623927"/>
                    </a:ext>
                  </a:extLst>
                </a:gridCol>
                <a:gridCol w="938255">
                  <a:extLst>
                    <a:ext uri="{9D8B030D-6E8A-4147-A177-3AD203B41FA5}">
                      <a16:colId xmlns:a16="http://schemas.microsoft.com/office/drawing/2014/main" val="3475022086"/>
                    </a:ext>
                  </a:extLst>
                </a:gridCol>
              </a:tblGrid>
              <a:tr h="320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Мероприятия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2022-2023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2023-2024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2024-2025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963992"/>
                  </a:ext>
                </a:extLst>
              </a:tr>
              <a:tr h="320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Международный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330750"/>
                  </a:ext>
                </a:extLst>
              </a:tr>
              <a:tr h="320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Республиканский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3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1165876"/>
                  </a:ext>
                </a:extLst>
              </a:tr>
              <a:tr h="320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Региональный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2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4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7264024"/>
                  </a:ext>
                </a:extLst>
              </a:tr>
              <a:tr h="160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Итого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6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3</a:t>
                      </a:r>
                      <a:endParaRPr lang="ru-RU" sz="100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</a:rPr>
                        <a:t>9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457472"/>
                  </a:ext>
                </a:extLst>
              </a:tr>
            </a:tbl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134946840"/>
              </p:ext>
            </p:extLst>
          </p:nvPr>
        </p:nvGraphicFramePr>
        <p:xfrm>
          <a:off x="302150" y="3177171"/>
          <a:ext cx="5701085" cy="3060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288112" y="6237835"/>
            <a:ext cx="4091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Наблюдается рост достижений на 45 %</a:t>
            </a:r>
            <a:endParaRPr lang="ru-RU" b="1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2078" y="1198906"/>
            <a:ext cx="4643562" cy="1596491"/>
          </a:xfrm>
          <a:prstGeom prst="rect">
            <a:avLst/>
          </a:prstGeom>
        </p:spPr>
      </p:pic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753680264"/>
              </p:ext>
            </p:extLst>
          </p:nvPr>
        </p:nvGraphicFramePr>
        <p:xfrm>
          <a:off x="6368994" y="3160445"/>
          <a:ext cx="5271715" cy="2930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7037242" y="6236225"/>
            <a:ext cx="4091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Наблюдается рост достижений на </a:t>
            </a:r>
            <a:r>
              <a:rPr lang="ru-RU" b="1" dirty="0" smtClean="0"/>
              <a:t>66 </a:t>
            </a:r>
            <a:r>
              <a:rPr lang="ru-RU" b="1" dirty="0"/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682192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9762" y="86830"/>
            <a:ext cx="10515600" cy="85937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Международное сотрудничество 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39887"/>
              </p:ext>
            </p:extLst>
          </p:nvPr>
        </p:nvGraphicFramePr>
        <p:xfrm>
          <a:off x="854103" y="946206"/>
          <a:ext cx="10515600" cy="4182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112676" y="5258891"/>
            <a:ext cx="1922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2014 – 2</a:t>
            </a:r>
          </a:p>
          <a:p>
            <a:r>
              <a:rPr lang="ru-RU" dirty="0" smtClean="0"/>
              <a:t>2015 – 1 </a:t>
            </a:r>
          </a:p>
          <a:p>
            <a:r>
              <a:rPr lang="ru-RU" dirty="0" smtClean="0"/>
              <a:t>2016 – 1</a:t>
            </a:r>
          </a:p>
          <a:p>
            <a:r>
              <a:rPr lang="ru-RU" dirty="0" smtClean="0"/>
              <a:t>2018 – 1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28523" y="5258892"/>
            <a:ext cx="13967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2019 – 1</a:t>
            </a:r>
          </a:p>
          <a:p>
            <a:r>
              <a:rPr lang="ru-RU" dirty="0"/>
              <a:t>2023 – 1</a:t>
            </a:r>
          </a:p>
          <a:p>
            <a:r>
              <a:rPr lang="ru-RU" dirty="0"/>
              <a:t>2024 – 1</a:t>
            </a:r>
          </a:p>
          <a:p>
            <a:r>
              <a:rPr lang="ru-RU" b="1" dirty="0">
                <a:solidFill>
                  <a:srgbClr val="FF0000"/>
                </a:solidFill>
              </a:rPr>
              <a:t>2025 – 3 </a:t>
            </a:r>
          </a:p>
        </p:txBody>
      </p:sp>
    </p:spTree>
    <p:extLst>
      <p:ext uri="{BB962C8B-B14F-4D97-AF65-F5344CB8AC3E}">
        <p14:creationId xmlns:p14="http://schemas.microsoft.com/office/powerpoint/2010/main" val="3810762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096177"/>
              </p:ext>
            </p:extLst>
          </p:nvPr>
        </p:nvGraphicFramePr>
        <p:xfrm>
          <a:off x="294197" y="588397"/>
          <a:ext cx="11624806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12403">
                  <a:extLst>
                    <a:ext uri="{9D8B030D-6E8A-4147-A177-3AD203B41FA5}">
                      <a16:colId xmlns:a16="http://schemas.microsoft.com/office/drawing/2014/main" val="3470227334"/>
                    </a:ext>
                  </a:extLst>
                </a:gridCol>
                <a:gridCol w="5812403">
                  <a:extLst>
                    <a:ext uri="{9D8B030D-6E8A-4147-A177-3AD203B41FA5}">
                      <a16:colId xmlns:a16="http://schemas.microsoft.com/office/drawing/2014/main" val="757545926"/>
                    </a:ext>
                  </a:extLst>
                </a:gridCol>
              </a:tblGrid>
              <a:tr h="44527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</a:t>
                      </a:r>
                      <a:r>
                        <a:rPr lang="ru-RU" sz="2800" dirty="0" smtClean="0"/>
                        <a:t> – сильные стороны</a:t>
                      </a:r>
                      <a:endParaRPr lang="ru-RU" sz="28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</a:t>
                      </a:r>
                      <a:r>
                        <a:rPr lang="ru-RU" sz="2800" dirty="0" smtClean="0"/>
                        <a:t> – слабые стороны</a:t>
                      </a:r>
                      <a:endParaRPr lang="ru-RU" sz="28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023707"/>
                  </a:ext>
                </a:extLst>
              </a:tr>
              <a:tr h="2194560"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smtClean="0"/>
                        <a:t>Конкурентоспособность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мастеров, готовящих призеров </a:t>
                      </a:r>
                      <a:r>
                        <a:rPr lang="ru-RU" dirty="0" err="1" smtClean="0"/>
                        <a:t>профконкурсов</a:t>
                      </a:r>
                      <a:r>
                        <a:rPr lang="ru-RU" dirty="0" smtClean="0"/>
                        <a:t>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err="1" smtClean="0"/>
                        <a:t>Профориентационная</a:t>
                      </a:r>
                      <a:r>
                        <a:rPr lang="ru-RU" dirty="0" smtClean="0"/>
                        <a:t> агитбригада «</a:t>
                      </a:r>
                      <a:r>
                        <a:rPr lang="ru-RU" dirty="0" err="1" smtClean="0"/>
                        <a:t>Жас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аспазшы</a:t>
                      </a:r>
                      <a:r>
                        <a:rPr lang="ru-RU" dirty="0" smtClean="0"/>
                        <a:t>».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dirty="0" smtClean="0"/>
                        <a:t>Рост</a:t>
                      </a:r>
                      <a:r>
                        <a:rPr lang="ru-RU" baseline="0" dirty="0" smtClean="0"/>
                        <a:t> правонарушений.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baseline="0" dirty="0" smtClean="0"/>
                        <a:t>Слабая работа </a:t>
                      </a:r>
                      <a:r>
                        <a:rPr lang="ru-RU" baseline="0" dirty="0" err="1" smtClean="0"/>
                        <a:t>профориентаторов</a:t>
                      </a:r>
                      <a:r>
                        <a:rPr lang="ru-RU" baseline="0" dirty="0" smtClean="0"/>
                        <a:t> - сотрудников колледжа по школам с 1 сентября по 30 июня, особо для выпускников 10-11 классов и для школ с государственным языком обучения.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baseline="0" dirty="0" smtClean="0"/>
                        <a:t>Отсутствие платных услуг от мастеров п/о и преподавателей </a:t>
                      </a:r>
                      <a:r>
                        <a:rPr lang="ru-RU" baseline="0" dirty="0" err="1" smtClean="0"/>
                        <a:t>спецпредметов</a:t>
                      </a:r>
                      <a:r>
                        <a:rPr lang="ru-RU" baseline="0" dirty="0" smtClean="0"/>
                        <a:t>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372989"/>
                  </a:ext>
                </a:extLst>
              </a:tr>
              <a:tr h="49165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O</a:t>
                      </a: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 – наши</a:t>
                      </a:r>
                      <a:r>
                        <a:rPr lang="ru-RU" sz="2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возможности</a:t>
                      </a:r>
                      <a:r>
                        <a:rPr lang="ru-RU" sz="28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</a:rPr>
                        <a:t>T</a:t>
                      </a:r>
                      <a:r>
                        <a:rPr lang="ru-RU" sz="2800" b="1" dirty="0" smtClean="0">
                          <a:solidFill>
                            <a:schemeClr val="bg1"/>
                          </a:solidFill>
                        </a:rPr>
                        <a:t> - угрозы</a:t>
                      </a:r>
                      <a:endParaRPr lang="ru-RU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822486"/>
                  </a:ext>
                </a:extLst>
              </a:tr>
              <a:tr h="1891193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dirty="0" err="1" smtClean="0"/>
                        <a:t>Бакалавриат</a:t>
                      </a:r>
                      <a:r>
                        <a:rPr lang="ru-RU" dirty="0" smtClean="0"/>
                        <a:t>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Высший колледж.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dirty="0" smtClean="0"/>
                        <a:t>Специальность</a:t>
                      </a:r>
                      <a:r>
                        <a:rPr lang="ru-RU" baseline="0" dirty="0" smtClean="0"/>
                        <a:t> «Туризм».</a:t>
                      </a:r>
                      <a:endParaRPr lang="ru-RU" dirty="0"/>
                    </a:p>
                  </a:txBody>
                  <a:tcPr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sz="1550" baseline="0" dirty="0" smtClean="0"/>
                        <a:t>Отсутствие капитального ремонта здания 2 корпуса по </a:t>
                      </a:r>
                      <a:r>
                        <a:rPr lang="ru-RU" sz="1550" baseline="0" dirty="0" err="1" smtClean="0"/>
                        <a:t>ул.О.Батыра</a:t>
                      </a:r>
                      <a:r>
                        <a:rPr lang="ru-RU" sz="1550" baseline="0" dirty="0" smtClean="0"/>
                        <a:t> 9.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sz="1550" baseline="0" dirty="0" smtClean="0"/>
                        <a:t>Недостаток кабинетов 2 корпуса – теория проводится в актовом зале, библиотеке.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sz="1550" baseline="0" dirty="0" smtClean="0"/>
                        <a:t>В кафе «15» будет развитие коммерческих услуг мастерами п/о, преподавателями </a:t>
                      </a:r>
                      <a:r>
                        <a:rPr lang="ru-RU" sz="1550" baseline="0" dirty="0" err="1" smtClean="0"/>
                        <a:t>спецпредметов</a:t>
                      </a:r>
                      <a:r>
                        <a:rPr lang="ru-RU" sz="1550" baseline="0" dirty="0" smtClean="0"/>
                        <a:t>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sz="1550" baseline="0" dirty="0" smtClean="0"/>
                        <a:t>Преподаватели </a:t>
                      </a:r>
                      <a:r>
                        <a:rPr lang="ru-RU" sz="1550" baseline="0" dirty="0" err="1" smtClean="0"/>
                        <a:t>спецпредметов</a:t>
                      </a:r>
                      <a:r>
                        <a:rPr lang="ru-RU" sz="1550" baseline="0" dirty="0" smtClean="0"/>
                        <a:t> и мастера п/о будут размещены в библиотеке.</a:t>
                      </a:r>
                    </a:p>
                    <a:p>
                      <a:pPr marL="342900" indent="-342900" algn="just">
                        <a:buFont typeface="+mj-lt"/>
                        <a:buAutoNum type="arabicPeriod"/>
                      </a:pPr>
                      <a:r>
                        <a:rPr lang="ru-RU" sz="1550" dirty="0" smtClean="0"/>
                        <a:t>Заплесневелые книги с 2014 года старые не списаны Библиотекарем.</a:t>
                      </a:r>
                      <a:r>
                        <a:rPr lang="ru-RU" sz="1550" baseline="0" dirty="0" smtClean="0"/>
                        <a:t> Ф</a:t>
                      </a:r>
                      <a:r>
                        <a:rPr lang="ru-RU" sz="1550" dirty="0" smtClean="0"/>
                        <a:t>онд можно собрать</a:t>
                      </a:r>
                      <a:r>
                        <a:rPr lang="ru-RU" sz="1550" baseline="0" dirty="0" smtClean="0"/>
                        <a:t> </a:t>
                      </a:r>
                      <a:r>
                        <a:rPr lang="ru-RU" sz="1550" baseline="0" dirty="0" err="1" smtClean="0"/>
                        <a:t>ПКСиП</a:t>
                      </a:r>
                      <a:r>
                        <a:rPr lang="ru-RU" sz="1550" dirty="0" smtClean="0"/>
                        <a:t> все вместе 9начало 108</a:t>
                      </a:r>
                      <a:r>
                        <a:rPr lang="ru-RU" sz="1550" baseline="0" dirty="0" smtClean="0"/>
                        <a:t> книг с </a:t>
                      </a:r>
                      <a:r>
                        <a:rPr lang="ru-RU" sz="1550" baseline="0" dirty="0" err="1" smtClean="0"/>
                        <a:t>ПавлГео</a:t>
                      </a:r>
                      <a:r>
                        <a:rPr lang="ru-RU" sz="1550" baseline="0" dirty="0" smtClean="0"/>
                        <a:t> забрали)</a:t>
                      </a:r>
                      <a:r>
                        <a:rPr lang="ru-RU" sz="1550" dirty="0" smtClean="0"/>
                        <a:t>, но нужен список плесневелых книг от Архиповой М.А.</a:t>
                      </a:r>
                      <a:endParaRPr lang="ru-RU" sz="155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187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6380" y="0"/>
            <a:ext cx="4823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SWOT </a:t>
            </a:r>
            <a:r>
              <a:rPr lang="ru-RU" sz="3600" b="1" dirty="0" smtClean="0">
                <a:solidFill>
                  <a:srgbClr val="FF0000"/>
                </a:solidFill>
              </a:rPr>
              <a:t>– анализ </a:t>
            </a:r>
            <a:r>
              <a:rPr lang="ru-RU" sz="3600" b="1" dirty="0" err="1" smtClean="0">
                <a:solidFill>
                  <a:srgbClr val="FF0000"/>
                </a:solidFill>
              </a:rPr>
              <a:t>ПКСиП</a:t>
            </a: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  <a:endParaRPr lang="ru-RU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4912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2096" y="405516"/>
            <a:ext cx="10301578" cy="62417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/>
              <a:t>Решение</a:t>
            </a:r>
            <a:r>
              <a:rPr lang="ru-RU" sz="2000" b="1" dirty="0" smtClean="0"/>
              <a:t>:</a:t>
            </a:r>
            <a:endParaRPr lang="ru-RU" sz="2000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ru-RU" sz="1400" b="1" dirty="0" err="1" smtClean="0"/>
              <a:t>ЗамВР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Шотаевой</a:t>
            </a:r>
            <a:r>
              <a:rPr lang="ru-RU" sz="1400" b="1" dirty="0" smtClean="0"/>
              <a:t> Н.К.:</a:t>
            </a:r>
          </a:p>
          <a:p>
            <a:pPr algn="just"/>
            <a:r>
              <a:rPr lang="ru-RU" sz="1400" dirty="0">
                <a:solidFill>
                  <a:srgbClr val="FF0000"/>
                </a:solidFill>
              </a:rPr>
              <a:t>П</a:t>
            </a:r>
            <a:r>
              <a:rPr lang="ru-RU" sz="1400" dirty="0" smtClean="0">
                <a:solidFill>
                  <a:srgbClr val="FF0000"/>
                </a:solidFill>
              </a:rPr>
              <a:t>ересмотреть и усилить работу по профилактике правонарушений </a:t>
            </a:r>
            <a:r>
              <a:rPr lang="ru-RU" sz="1400" dirty="0" smtClean="0"/>
              <a:t>в связи с их ростом 2024, 2025 годах. </a:t>
            </a:r>
            <a:r>
              <a:rPr lang="ru-RU" sz="1400" dirty="0"/>
              <a:t>Усилить ответственность за воспитательную работу </a:t>
            </a:r>
            <a:r>
              <a:rPr lang="ru-RU" sz="1400" dirty="0" err="1"/>
              <a:t>зам.руководителя</a:t>
            </a:r>
            <a:r>
              <a:rPr lang="ru-RU" sz="1400" dirty="0"/>
              <a:t> по ВР, </a:t>
            </a:r>
            <a:r>
              <a:rPr lang="ru-RU" sz="1400" dirty="0" smtClean="0"/>
              <a:t>психолога, кураторов </a:t>
            </a:r>
            <a:r>
              <a:rPr lang="ru-RU" sz="1400" dirty="0"/>
              <a:t>и </a:t>
            </a:r>
            <a:r>
              <a:rPr lang="ru-RU" sz="1400" dirty="0" smtClean="0"/>
              <a:t>каждого педагога.</a:t>
            </a:r>
          </a:p>
          <a:p>
            <a:pPr algn="just"/>
            <a:r>
              <a:rPr lang="ru-RU" sz="1400" dirty="0"/>
              <a:t>У</a:t>
            </a:r>
            <a:r>
              <a:rPr lang="ru-RU" sz="1400" dirty="0" smtClean="0"/>
              <a:t>силить контроль над работой </a:t>
            </a:r>
            <a:r>
              <a:rPr lang="ru-RU" sz="1400" dirty="0" err="1" smtClean="0"/>
              <a:t>профориентаторов</a:t>
            </a:r>
            <a:r>
              <a:rPr lang="ru-RU" sz="1400" dirty="0" smtClean="0"/>
              <a:t> - </a:t>
            </a:r>
            <a:r>
              <a:rPr lang="ru-RU" sz="1400" dirty="0"/>
              <a:t>сотрудников колледжа</a:t>
            </a:r>
            <a:r>
              <a:rPr lang="ru-RU" sz="1400" dirty="0" smtClean="0"/>
              <a:t>, которые не сдали ни </a:t>
            </a:r>
            <a:r>
              <a:rPr lang="ru-RU" sz="1400" dirty="0" err="1" smtClean="0"/>
              <a:t>замВР</a:t>
            </a:r>
            <a:r>
              <a:rPr lang="ru-RU" sz="1400" dirty="0" smtClean="0"/>
              <a:t>, ни руководителю, по </a:t>
            </a:r>
            <a:r>
              <a:rPr lang="ru-RU" sz="1400" dirty="0"/>
              <a:t>школам с 1 сентября по 30 июня, особо для выпускников 10-11 классов и для школ с государственным языком обучения</a:t>
            </a:r>
            <a:r>
              <a:rPr lang="ru-RU" sz="1400" dirty="0" smtClean="0"/>
              <a:t>. </a:t>
            </a:r>
            <a:r>
              <a:rPr lang="ru-RU" sz="1400" dirty="0" smtClean="0">
                <a:solidFill>
                  <a:srgbClr val="FF0000"/>
                </a:solidFill>
              </a:rPr>
              <a:t>Сдать до 30 июня руководителю лично с подписью список абитуриентов и выполнить мониторинг работы </a:t>
            </a:r>
            <a:r>
              <a:rPr lang="ru-RU" sz="1400" dirty="0" err="1" smtClean="0">
                <a:solidFill>
                  <a:srgbClr val="FF0000"/>
                </a:solidFill>
              </a:rPr>
              <a:t>профориентаторов</a:t>
            </a:r>
            <a:r>
              <a:rPr lang="ru-RU" sz="1400" dirty="0" smtClean="0">
                <a:solidFill>
                  <a:srgbClr val="FF0000"/>
                </a:solidFill>
              </a:rPr>
              <a:t> по сданным спискам </a:t>
            </a:r>
            <a:r>
              <a:rPr lang="ru-RU" sz="1400" dirty="0" err="1" smtClean="0">
                <a:solidFill>
                  <a:srgbClr val="FF0000"/>
                </a:solidFill>
              </a:rPr>
              <a:t>замВР</a:t>
            </a:r>
            <a:r>
              <a:rPr lang="ru-RU" sz="1400" dirty="0" smtClean="0">
                <a:solidFill>
                  <a:srgbClr val="FF0000"/>
                </a:solidFill>
              </a:rPr>
              <a:t> 01.07.2025 года, затем мониторинг по поступившим 20.08.2025 года.</a:t>
            </a:r>
          </a:p>
          <a:p>
            <a:pPr marL="0" indent="0" algn="just">
              <a:buNone/>
            </a:pPr>
            <a:r>
              <a:rPr lang="ru-RU" sz="1400" b="1" dirty="0" smtClean="0"/>
              <a:t>2.         </a:t>
            </a:r>
            <a:r>
              <a:rPr lang="ru-RU" sz="1400" b="1" dirty="0" err="1" smtClean="0"/>
              <a:t>ЗамУПР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Алигожиной</a:t>
            </a:r>
            <a:r>
              <a:rPr lang="ru-RU" sz="1400" b="1" dirty="0" smtClean="0"/>
              <a:t> :</a:t>
            </a:r>
          </a:p>
          <a:p>
            <a:pPr algn="just"/>
            <a:r>
              <a:rPr lang="ru-RU" sz="1400" dirty="0" smtClean="0"/>
              <a:t>До 15.07. 2025 года (поручение дано с начал 2025 года вновь с 2014 года) </a:t>
            </a:r>
            <a:r>
              <a:rPr lang="ru-RU" sz="1400" dirty="0" smtClean="0">
                <a:solidFill>
                  <a:srgbClr val="FF0000"/>
                </a:solidFill>
              </a:rPr>
              <a:t>Заявку на сертификацию продукции </a:t>
            </a:r>
            <a:r>
              <a:rPr lang="ru-RU" sz="1400" dirty="0" err="1" smtClean="0">
                <a:solidFill>
                  <a:srgbClr val="FF0000"/>
                </a:solidFill>
              </a:rPr>
              <a:t>ПКСиП</a:t>
            </a:r>
            <a:r>
              <a:rPr lang="ru-RU" sz="1400" dirty="0" smtClean="0">
                <a:solidFill>
                  <a:srgbClr val="FF0000"/>
                </a:solidFill>
              </a:rPr>
              <a:t>, как это сделано в Технологическом колледже. </a:t>
            </a:r>
          </a:p>
          <a:p>
            <a:pPr algn="just"/>
            <a:r>
              <a:rPr lang="ru-RU" sz="1400" dirty="0" smtClean="0"/>
              <a:t>План коммерческих услуг с графиком работы </a:t>
            </a:r>
            <a:r>
              <a:rPr lang="ru-RU" sz="1400" dirty="0" err="1" smtClean="0"/>
              <a:t>соцсетей</a:t>
            </a:r>
            <a:r>
              <a:rPr lang="ru-RU" sz="1400" dirty="0" smtClean="0"/>
              <a:t>, кафе с горячими блюдами, заказами, выпечкой от </a:t>
            </a:r>
            <a:r>
              <a:rPr lang="ru-RU" sz="1400" dirty="0"/>
              <a:t>мастеров </a:t>
            </a:r>
            <a:r>
              <a:rPr lang="ru-RU" sz="1400" dirty="0" smtClean="0"/>
              <a:t>п/о, </a:t>
            </a:r>
            <a:r>
              <a:rPr lang="ru-RU" sz="1400" dirty="0" smtClean="0">
                <a:solidFill>
                  <a:srgbClr val="FF0000"/>
                </a:solidFill>
              </a:rPr>
              <a:t>меню и виды работ на утверждение руководителем и управлением образования.</a:t>
            </a:r>
          </a:p>
          <a:p>
            <a:pPr algn="just"/>
            <a:r>
              <a:rPr lang="ru-RU" sz="1400" dirty="0" smtClean="0"/>
              <a:t>Сдать трудоустройство выпускников 2025 года с ГЦВП и по своей специальности до </a:t>
            </a:r>
            <a:r>
              <a:rPr lang="ru-RU" sz="1400" dirty="0"/>
              <a:t>75% в каждой группе</a:t>
            </a:r>
            <a:r>
              <a:rPr lang="ru-RU" sz="1400" dirty="0" smtClean="0"/>
              <a:t>.</a:t>
            </a:r>
          </a:p>
          <a:p>
            <a:pPr marL="0" indent="0" algn="just">
              <a:buNone/>
            </a:pPr>
            <a:r>
              <a:rPr lang="ru-RU" sz="1400" dirty="0" smtClean="0"/>
              <a:t>3</a:t>
            </a:r>
            <a:r>
              <a:rPr lang="ru-RU" sz="1400" b="1" dirty="0" smtClean="0"/>
              <a:t>.     </a:t>
            </a:r>
            <a:r>
              <a:rPr lang="ru-RU" sz="1400" b="1" dirty="0" err="1" smtClean="0"/>
              <a:t>ЗамУР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Калдамановой</a:t>
            </a:r>
            <a:r>
              <a:rPr lang="ru-RU" sz="1400" b="1" dirty="0" smtClean="0"/>
              <a:t> Г.М.:</a:t>
            </a:r>
          </a:p>
          <a:p>
            <a:pPr algn="just"/>
            <a:r>
              <a:rPr lang="ru-RU" sz="1400" dirty="0" smtClean="0"/>
              <a:t>сдать списки выпускников 2025 года в коммерческие группы 30.06.2025 года; </a:t>
            </a:r>
          </a:p>
          <a:p>
            <a:pPr algn="just"/>
            <a:r>
              <a:rPr lang="ru-RU" sz="1400" b="1" dirty="0" smtClean="0">
                <a:solidFill>
                  <a:srgbClr val="FF0000"/>
                </a:solidFill>
              </a:rPr>
              <a:t>до конца 2025 года внести прикладной </a:t>
            </a:r>
            <a:r>
              <a:rPr lang="ru-RU" sz="1400" b="1" dirty="0" err="1" smtClean="0">
                <a:solidFill>
                  <a:srgbClr val="FF0000"/>
                </a:solidFill>
              </a:rPr>
              <a:t>бакалавриат</a:t>
            </a:r>
            <a:r>
              <a:rPr lang="ru-RU" sz="1400" b="1" dirty="0" smtClean="0">
                <a:solidFill>
                  <a:srgbClr val="FF0000"/>
                </a:solidFill>
              </a:rPr>
              <a:t> в </a:t>
            </a:r>
            <a:r>
              <a:rPr lang="ru-RU" sz="1400" b="1" dirty="0" err="1" smtClean="0">
                <a:solidFill>
                  <a:srgbClr val="FF0000"/>
                </a:solidFill>
              </a:rPr>
              <a:t>РУПы</a:t>
            </a:r>
            <a:r>
              <a:rPr lang="ru-RU" sz="1400" b="1" dirty="0" smtClean="0">
                <a:solidFill>
                  <a:srgbClr val="FF0000"/>
                </a:solidFill>
              </a:rPr>
              <a:t> </a:t>
            </a:r>
            <a:r>
              <a:rPr lang="ru-RU" sz="1400" b="1" dirty="0" err="1" smtClean="0">
                <a:solidFill>
                  <a:srgbClr val="FF0000"/>
                </a:solidFill>
              </a:rPr>
              <a:t>ПКСиП</a:t>
            </a:r>
            <a:r>
              <a:rPr lang="ru-RU" sz="1400" b="1" dirty="0" smtClean="0">
                <a:solidFill>
                  <a:srgbClr val="FF0000"/>
                </a:solidFill>
              </a:rPr>
              <a:t>, перевести колледж в статус «Высшего» </a:t>
            </a:r>
            <a:r>
              <a:rPr lang="ru-RU" sz="1400" dirty="0">
                <a:solidFill>
                  <a:srgbClr val="FF0000"/>
                </a:solidFill>
              </a:rPr>
              <a:t>п</a:t>
            </a:r>
            <a:r>
              <a:rPr lang="ru-RU" sz="1400" dirty="0" smtClean="0">
                <a:solidFill>
                  <a:srgbClr val="FF0000"/>
                </a:solidFill>
              </a:rPr>
              <a:t>о возможности </a:t>
            </a:r>
            <a:r>
              <a:rPr lang="ru-RU" sz="1400" b="1" dirty="0" smtClean="0">
                <a:solidFill>
                  <a:srgbClr val="FF0000"/>
                </a:solidFill>
              </a:rPr>
              <a:t>до 15.07.2025 года</a:t>
            </a:r>
            <a:r>
              <a:rPr lang="ru-RU" sz="1400" dirty="0" smtClean="0"/>
              <a:t>(поручение дано с 2024 года) </a:t>
            </a:r>
            <a:r>
              <a:rPr lang="ru-RU" sz="1400" dirty="0" smtClean="0">
                <a:solidFill>
                  <a:srgbClr val="FF0000"/>
                </a:solidFill>
              </a:rPr>
              <a:t>т.к. от этого зависит уровень колледжа на 2025-2026 учебный год – ранжирование будет утверждено МП РК с 01.09.2025 года. </a:t>
            </a:r>
          </a:p>
          <a:p>
            <a:pPr marL="0" indent="0" algn="just">
              <a:buNone/>
            </a:pPr>
            <a:r>
              <a:rPr lang="ru-RU" sz="1400" dirty="0" smtClean="0"/>
              <a:t>4. </a:t>
            </a:r>
            <a:r>
              <a:rPr lang="ru-RU" sz="1400" b="1" dirty="0" err="1" smtClean="0"/>
              <a:t>ЗамИТ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Алдыбаеву</a:t>
            </a:r>
            <a:r>
              <a:rPr lang="ru-RU" sz="1400" b="1" dirty="0" smtClean="0"/>
              <a:t> Т.Г. </a:t>
            </a:r>
            <a:r>
              <a:rPr lang="ru-RU" sz="1400" dirty="0" smtClean="0"/>
              <a:t>(как поручала с 2021 года) сдавать руководителю каждую пятницу выгрузку заполнения журналов </a:t>
            </a:r>
            <a:r>
              <a:rPr lang="ru-RU" sz="1400" dirty="0" err="1" smtClean="0"/>
              <a:t>Платонус</a:t>
            </a:r>
            <a:r>
              <a:rPr lang="ru-RU" sz="1400" dirty="0" smtClean="0"/>
              <a:t> – папку завести 30.06.2025 года. </a:t>
            </a:r>
          </a:p>
          <a:p>
            <a:pPr marL="0" indent="0" algn="just">
              <a:buNone/>
            </a:pPr>
            <a:r>
              <a:rPr lang="ru-RU" sz="1400" dirty="0" smtClean="0"/>
              <a:t>5.</a:t>
            </a:r>
            <a:r>
              <a:rPr lang="ru-RU" sz="1400" b="1" dirty="0" smtClean="0"/>
              <a:t>ЗамАХЧ </a:t>
            </a:r>
            <a:r>
              <a:rPr lang="ru-RU" sz="1400" b="1" dirty="0" err="1" smtClean="0"/>
              <a:t>Щцерба</a:t>
            </a:r>
            <a:r>
              <a:rPr lang="ru-RU" sz="1400" b="1" dirty="0" smtClean="0"/>
              <a:t> М.Н. </a:t>
            </a:r>
            <a:r>
              <a:rPr lang="ru-RU" sz="1400" dirty="0" smtClean="0"/>
              <a:t>выполнить текущий ремонт в колледже и в общежитии до 01.08.2025 года – план текущего ремонта предоставить 30.06.2025 года-не предоставлен по поручению с мая.</a:t>
            </a:r>
            <a:endParaRPr lang="ru-RU" sz="1400" dirty="0"/>
          </a:p>
          <a:p>
            <a:pPr marL="514350" indent="-514350" algn="just">
              <a:buFont typeface="+mj-lt"/>
              <a:buAutoNum type="arabicPeriod"/>
            </a:pPr>
            <a:endParaRPr lang="ru-RU" sz="1400" dirty="0"/>
          </a:p>
          <a:p>
            <a:pPr marL="514350" indent="-514350" algn="just">
              <a:buFont typeface="+mj-lt"/>
              <a:buAutoNum type="arabicPeriod"/>
            </a:pPr>
            <a:endParaRPr lang="ru-RU" sz="1400" dirty="0"/>
          </a:p>
          <a:p>
            <a:pPr marL="0" indent="0">
              <a:buNone/>
            </a:pPr>
            <a:endParaRPr lang="ru-RU" sz="1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36792" y="136305"/>
            <a:ext cx="8504583" cy="26921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КГП на ПХВ «Павлодарский колледж сервиса и питания»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071" y="1"/>
            <a:ext cx="1717957" cy="1733383"/>
          </a:xfrm>
          <a:prstGeom prst="rect">
            <a:avLst/>
          </a:prstGeom>
          <a:effectLst>
            <a:softEdge rad="355600"/>
          </a:effectLst>
        </p:spPr>
      </p:pic>
    </p:spTree>
    <p:extLst>
      <p:ext uri="{BB962C8B-B14F-4D97-AF65-F5344CB8AC3E}">
        <p14:creationId xmlns:p14="http://schemas.microsoft.com/office/powerpoint/2010/main" val="3660852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030000"/>
              </p:ext>
            </p:extLst>
          </p:nvPr>
        </p:nvGraphicFramePr>
        <p:xfrm>
          <a:off x="184886" y="0"/>
          <a:ext cx="11821584" cy="7505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241">
                  <a:extLst>
                    <a:ext uri="{9D8B030D-6E8A-4147-A177-3AD203B41FA5}">
                      <a16:colId xmlns:a16="http://schemas.microsoft.com/office/drawing/2014/main" val="1074821152"/>
                    </a:ext>
                  </a:extLst>
                </a:gridCol>
                <a:gridCol w="755374">
                  <a:extLst>
                    <a:ext uri="{9D8B030D-6E8A-4147-A177-3AD203B41FA5}">
                      <a16:colId xmlns:a16="http://schemas.microsoft.com/office/drawing/2014/main" val="1758759640"/>
                    </a:ext>
                  </a:extLst>
                </a:gridCol>
                <a:gridCol w="10296939">
                  <a:extLst>
                    <a:ext uri="{9D8B030D-6E8A-4147-A177-3AD203B41FA5}">
                      <a16:colId xmlns:a16="http://schemas.microsoft.com/office/drawing/2014/main" val="321565043"/>
                    </a:ext>
                  </a:extLst>
                </a:gridCol>
                <a:gridCol w="485030">
                  <a:extLst>
                    <a:ext uri="{9D8B030D-6E8A-4147-A177-3AD203B41FA5}">
                      <a16:colId xmlns:a16="http://schemas.microsoft.com/office/drawing/2014/main" val="3879808741"/>
                    </a:ext>
                  </a:extLst>
                </a:gridCol>
              </a:tblGrid>
              <a:tr h="283706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№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err="1" smtClean="0"/>
                        <a:t>Должн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Нарушения, неисполнения за 2024-2025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учебный год.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/>
                        <a:t>%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88370"/>
                  </a:ext>
                </a:extLst>
              </a:tr>
              <a:tr h="737345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ЗамУР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/>
                        <a:t>Не сдана тарификация на 2025-2026 и не ознакомлены сотрудники, поэтому </a:t>
                      </a:r>
                      <a:r>
                        <a:rPr lang="ru-RU" sz="1100" dirty="0" err="1" smtClean="0"/>
                        <a:t>главбухг</a:t>
                      </a:r>
                      <a:r>
                        <a:rPr lang="ru-RU" sz="1100" dirty="0" smtClean="0"/>
                        <a:t> не может сделать Штатное расписание</a:t>
                      </a:r>
                      <a:r>
                        <a:rPr lang="ru-RU" sz="1100" baseline="0" dirty="0" smtClean="0"/>
                        <a:t> – ежегодно! </a:t>
                      </a:r>
                      <a:r>
                        <a:rPr lang="ru-RU" sz="1100" dirty="0" err="1" smtClean="0"/>
                        <a:t>отс.экспертизы</a:t>
                      </a:r>
                      <a:r>
                        <a:rPr lang="ru-RU" sz="1100" dirty="0" smtClean="0"/>
                        <a:t> РУП "</a:t>
                      </a:r>
                      <a:r>
                        <a:rPr lang="ru-RU" sz="1100" dirty="0" err="1" smtClean="0"/>
                        <a:t>Технолог«,итог</a:t>
                      </a:r>
                      <a:r>
                        <a:rPr lang="ru-RU" sz="1100" dirty="0" smtClean="0"/>
                        <a:t>: нет коммерческих средств весь 2025-2026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baseline="0" dirty="0" err="1" smtClean="0"/>
                        <a:t>уч.год</a:t>
                      </a:r>
                      <a:r>
                        <a:rPr lang="ru-RU" sz="1100" dirty="0" smtClean="0"/>
                        <a:t>, "</a:t>
                      </a:r>
                      <a:r>
                        <a:rPr lang="ru-RU" sz="1100" dirty="0" err="1" smtClean="0"/>
                        <a:t>Орг.питания"на</a:t>
                      </a:r>
                      <a:r>
                        <a:rPr lang="ru-RU" sz="1100" dirty="0" smtClean="0"/>
                        <a:t> </a:t>
                      </a:r>
                      <a:r>
                        <a:rPr lang="ru-RU" sz="1100" dirty="0" err="1" smtClean="0"/>
                        <a:t>госуд.яз</a:t>
                      </a:r>
                      <a:r>
                        <a:rPr lang="ru-RU" sz="1100" dirty="0" smtClean="0"/>
                        <a:t>., вакансии, тарификация не сдается вовремя, факультативы не планируются на след </a:t>
                      </a:r>
                      <a:r>
                        <a:rPr lang="ru-RU" sz="1100" dirty="0" err="1" smtClean="0"/>
                        <a:t>уч.год</a:t>
                      </a:r>
                      <a:r>
                        <a:rPr lang="ru-RU" sz="1100" dirty="0" smtClean="0"/>
                        <a:t> в июне;</a:t>
                      </a:r>
                      <a:r>
                        <a:rPr lang="ru-RU" sz="1100" baseline="0" dirty="0" smtClean="0"/>
                        <a:t> низкая сохранность контингента. Журналы не проверяются ежемесячно и уроки не посещаются согласно плана всей администрацией.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280571"/>
                  </a:ext>
                </a:extLst>
              </a:tr>
              <a:tr h="1710640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ЗамУПР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/>
                        <a:t>Список и договор с ЦТМ не исполнен –</a:t>
                      </a:r>
                      <a:r>
                        <a:rPr lang="ru-RU" sz="1100" baseline="0" dirty="0" smtClean="0"/>
                        <a:t> трудоустройство </a:t>
                      </a:r>
                      <a:r>
                        <a:rPr lang="ru-RU" sz="1100" dirty="0" smtClean="0"/>
                        <a:t>Первое рабочее место -2 в кафе, 2 в столовую, 2 ГБ в общежитие!</a:t>
                      </a:r>
                      <a:r>
                        <a:rPr lang="ru-RU" sz="1100" baseline="0" dirty="0" smtClean="0"/>
                        <a:t> Не закуплены для </a:t>
                      </a:r>
                      <a:r>
                        <a:rPr lang="ru-RU" sz="1100" baseline="0" dirty="0" err="1" smtClean="0"/>
                        <a:t>кофемашины</a:t>
                      </a:r>
                      <a:r>
                        <a:rPr lang="ru-RU" sz="1100" baseline="0" dirty="0" smtClean="0"/>
                        <a:t> кофемолка специальная, зерна, сливки, мороженое молоко на след год и вся заявка на год в кафе реализация полная кофе, коктейля, горячие блюда, выпечки как в лучших бистро, все, что хочет молодежь и люди норм, </a:t>
                      </a:r>
                      <a:r>
                        <a:rPr lang="ru-RU" sz="1100" baseline="0" dirty="0" err="1" smtClean="0"/>
                        <a:t>кейтеринг</a:t>
                      </a:r>
                      <a:r>
                        <a:rPr lang="ru-RU" sz="1100" baseline="0" dirty="0" smtClean="0"/>
                        <a:t> с продукцией цен и закупленным на все это заранее -мукой, яйцами и всеми продуктами- чтобы не говорить, что у нас дорого, потому что закупаем день в день и все поступления буду на </a:t>
                      </a:r>
                      <a:r>
                        <a:rPr lang="ru-RU" sz="1100" baseline="0" dirty="0" err="1" smtClean="0"/>
                        <a:t>спецсчет</a:t>
                      </a:r>
                      <a:r>
                        <a:rPr lang="ru-RU" sz="1100" baseline="0" dirty="0" smtClean="0"/>
                        <a:t> тогда! </a:t>
                      </a:r>
                      <a:r>
                        <a:rPr lang="ru-RU" sz="1100" dirty="0" err="1" smtClean="0"/>
                        <a:t>отсутств.коммерц.кафе</a:t>
                      </a:r>
                      <a:r>
                        <a:rPr lang="ru-RU" sz="1100" dirty="0" smtClean="0"/>
                        <a:t>, </a:t>
                      </a:r>
                      <a:r>
                        <a:rPr lang="ru-RU" sz="1100" dirty="0" err="1" smtClean="0"/>
                        <a:t>кейтеринга</a:t>
                      </a:r>
                      <a:r>
                        <a:rPr lang="ru-RU" sz="1100" dirty="0" smtClean="0"/>
                        <a:t>, сертификата на </a:t>
                      </a:r>
                      <a:r>
                        <a:rPr lang="ru-RU" sz="1100" dirty="0" err="1" smtClean="0"/>
                        <a:t>коммерч</a:t>
                      </a:r>
                      <a:r>
                        <a:rPr lang="ru-RU" sz="1100" dirty="0" smtClean="0"/>
                        <a:t>. изделия;</a:t>
                      </a:r>
                      <a:r>
                        <a:rPr lang="ru-RU" sz="1100" baseline="0" dirty="0" smtClean="0"/>
                        <a:t> не проведено ни одно заседание Индустриального совета; нет коммерческих мастер-классов и курсов. Не сдан список выпускников и не составляется база выпускников 100 раз поручала: на областных </a:t>
                      </a:r>
                      <a:r>
                        <a:rPr lang="ru-RU" sz="1100" baseline="0" dirty="0" err="1" smtClean="0"/>
                        <a:t>предпприятиях</a:t>
                      </a:r>
                      <a:r>
                        <a:rPr lang="ru-RU" sz="1100" baseline="0" dirty="0" smtClean="0"/>
                        <a:t>! Не дождалась анализа года и прошлого практики пришлось поручить преподавателю </a:t>
                      </a:r>
                      <a:r>
                        <a:rPr lang="ru-RU" sz="1100" baseline="0" dirty="0" err="1" smtClean="0"/>
                        <a:t>Осьминину</a:t>
                      </a:r>
                      <a:r>
                        <a:rPr lang="ru-RU" sz="1100" baseline="0" dirty="0" smtClean="0"/>
                        <a:t> молодец! Поздно исполнили и не дали грамотного обоснования Школьное меню в РК –мы не вошли в РК по меню в проект! </a:t>
                      </a:r>
                      <a:r>
                        <a:rPr lang="ru-RU" sz="1100" baseline="0" dirty="0" err="1" smtClean="0"/>
                        <a:t>Оспанова</a:t>
                      </a:r>
                      <a:r>
                        <a:rPr lang="ru-RU" sz="1100" baseline="0" dirty="0" smtClean="0"/>
                        <a:t> не победила в Поварском-меня не послушал </a:t>
                      </a:r>
                      <a:r>
                        <a:rPr lang="ru-RU" sz="1100" baseline="0" dirty="0" err="1" smtClean="0"/>
                        <a:t>ЗамУПР</a:t>
                      </a:r>
                      <a:r>
                        <a:rPr lang="ru-RU" sz="1100" baseline="0" dirty="0" smtClean="0"/>
                        <a:t>, я говорила, поставить </a:t>
                      </a:r>
                      <a:r>
                        <a:rPr lang="ru-RU" sz="1100" baseline="0" dirty="0" err="1" smtClean="0"/>
                        <a:t>Арынову</a:t>
                      </a:r>
                      <a:r>
                        <a:rPr lang="ru-RU" sz="1100" baseline="0" dirty="0" smtClean="0"/>
                        <a:t> или </a:t>
                      </a:r>
                      <a:r>
                        <a:rPr lang="ru-RU" sz="1100" baseline="0" dirty="0" err="1" smtClean="0"/>
                        <a:t>Нурмухамбетову</a:t>
                      </a:r>
                      <a:r>
                        <a:rPr lang="ru-RU" sz="1100" baseline="0" dirty="0" smtClean="0"/>
                        <a:t>, итог: неисполнение поручения руководителя, а дать просто </a:t>
                      </a:r>
                      <a:r>
                        <a:rPr lang="ru-RU" sz="1100" baseline="0" dirty="0" err="1" smtClean="0"/>
                        <a:t>Оаспановой</a:t>
                      </a:r>
                      <a:r>
                        <a:rPr lang="ru-RU" sz="1100" baseline="0" dirty="0" smtClean="0"/>
                        <a:t> ради ее аттестации, не ради </a:t>
                      </a:r>
                      <a:r>
                        <a:rPr lang="ru-RU" sz="1100" baseline="0" dirty="0" err="1" smtClean="0"/>
                        <a:t>ПКСиП</a:t>
                      </a:r>
                      <a:r>
                        <a:rPr lang="ru-RU" sz="1100" baseline="0" dirty="0" smtClean="0"/>
                        <a:t> думать! вечером перед Регион конкурсом заявили об отсутствии продуктов на утро и я нашла выход как всегда – не вышли на </a:t>
                      </a:r>
                      <a:r>
                        <a:rPr lang="ru-RU" sz="1100" baseline="0" dirty="0" err="1" smtClean="0"/>
                        <a:t>Национ</a:t>
                      </a:r>
                      <a:r>
                        <a:rPr lang="ru-RU" sz="1100" baseline="0" dirty="0" smtClean="0"/>
                        <a:t>. чемпионат!!!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96526"/>
                  </a:ext>
                </a:extLst>
              </a:tr>
              <a:tr h="31240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ЗамИТ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err="1" smtClean="0"/>
                        <a:t>Платонус</a:t>
                      </a:r>
                      <a:r>
                        <a:rPr lang="ru-RU" sz="1100" dirty="0" smtClean="0"/>
                        <a:t> не сдается по пятницам и даже раз в месяц выгрузки с подписями учителей.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551264"/>
                  </a:ext>
                </a:extLst>
              </a:tr>
              <a:tr h="575129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4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ЗамВР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err="1" smtClean="0"/>
                        <a:t>Рухани</a:t>
                      </a:r>
                      <a:r>
                        <a:rPr lang="ru-RU" sz="1100" dirty="0" smtClean="0"/>
                        <a:t> </a:t>
                      </a:r>
                      <a:r>
                        <a:rPr lang="ru-RU" sz="1100" dirty="0" err="1" smtClean="0"/>
                        <a:t>жангыру</a:t>
                      </a:r>
                      <a:r>
                        <a:rPr lang="ru-RU" sz="1100" baseline="0" dirty="0" smtClean="0"/>
                        <a:t> не поменял Поставщик услуг-когда!! </a:t>
                      </a:r>
                      <a:r>
                        <a:rPr lang="ru-RU" sz="1100" dirty="0" smtClean="0"/>
                        <a:t>Заявка не сдана на стенд о </a:t>
                      </a:r>
                      <a:r>
                        <a:rPr lang="ru-RU" sz="1100" dirty="0" err="1" smtClean="0"/>
                        <a:t>ПКСиП</a:t>
                      </a:r>
                      <a:r>
                        <a:rPr lang="ru-RU" sz="1100" baseline="0" dirty="0" smtClean="0"/>
                        <a:t> на 3 специальности в УПК, СОШ 11,41 и в </a:t>
                      </a:r>
                      <a:r>
                        <a:rPr lang="ru-RU" sz="1100" baseline="0" dirty="0" err="1" smtClean="0"/>
                        <a:t>теч</a:t>
                      </a:r>
                      <a:r>
                        <a:rPr lang="ru-RU" sz="1100" baseline="0" dirty="0" smtClean="0"/>
                        <a:t> года в </a:t>
                      </a:r>
                      <a:r>
                        <a:rPr lang="ru-RU" sz="1100" baseline="0" dirty="0" err="1" smtClean="0"/>
                        <a:t>др</a:t>
                      </a:r>
                      <a:r>
                        <a:rPr lang="ru-RU" sz="1100" baseline="0" dirty="0" smtClean="0"/>
                        <a:t> СОШ! </a:t>
                      </a:r>
                      <a:r>
                        <a:rPr lang="ru-RU" sz="1100" dirty="0" smtClean="0"/>
                        <a:t>Не сдан</a:t>
                      </a:r>
                      <a:r>
                        <a:rPr lang="ru-RU" sz="1100" baseline="0" dirty="0" smtClean="0"/>
                        <a:t> Анализ и свод План работы </a:t>
                      </a:r>
                      <a:r>
                        <a:rPr lang="ru-RU" sz="1100" baseline="0" dirty="0" err="1" smtClean="0"/>
                        <a:t>ПКСиП</a:t>
                      </a:r>
                      <a:r>
                        <a:rPr lang="ru-RU" sz="1100" baseline="0" dirty="0" smtClean="0"/>
                        <a:t> на 2025-2026 </a:t>
                      </a:r>
                      <a:r>
                        <a:rPr lang="ru-RU" sz="1100" baseline="0" dirty="0" err="1" smtClean="0"/>
                        <a:t>уч.год</a:t>
                      </a:r>
                      <a:r>
                        <a:rPr lang="ru-RU" sz="1100" baseline="0" dirty="0" smtClean="0"/>
                        <a:t>. </a:t>
                      </a:r>
                      <a:r>
                        <a:rPr lang="ru-RU" sz="1100" dirty="0" smtClean="0"/>
                        <a:t>Правонарушения, нет отчетов с мониторингом, рейтингом, не проведены </a:t>
                      </a:r>
                      <a:r>
                        <a:rPr lang="ru-RU" sz="1100" dirty="0" err="1" smtClean="0"/>
                        <a:t>лийнейки</a:t>
                      </a:r>
                      <a:r>
                        <a:rPr lang="ru-RU" sz="1100" dirty="0" smtClean="0"/>
                        <a:t>, 1 совет профилактики, не проведены </a:t>
                      </a:r>
                      <a:r>
                        <a:rPr lang="ru-RU" sz="1100" dirty="0" err="1" smtClean="0"/>
                        <a:t>Комплаенс</a:t>
                      </a:r>
                      <a:r>
                        <a:rPr lang="ru-RU" sz="1100" dirty="0" smtClean="0"/>
                        <a:t>, </a:t>
                      </a:r>
                      <a:r>
                        <a:rPr lang="ru-RU" sz="1100" dirty="0" err="1" smtClean="0"/>
                        <a:t>попечит</a:t>
                      </a:r>
                      <a:r>
                        <a:rPr lang="ru-RU" sz="1100" dirty="0" smtClean="0"/>
                        <a:t>, советы матерей и отцов. Документы приемной комиссии не сданы до 20</a:t>
                      </a:r>
                      <a:r>
                        <a:rPr lang="ru-RU" sz="1100" baseline="0" dirty="0" smtClean="0"/>
                        <a:t> июня, не выставлены на сайт ничего в графе Абитуриент! За 10 дней сдавать на утверждение пресс-релиз мероприятия и пост для </a:t>
                      </a:r>
                      <a:r>
                        <a:rPr lang="ru-RU" sz="1100" baseline="0" dirty="0" err="1" smtClean="0"/>
                        <a:t>соцсетей</a:t>
                      </a:r>
                      <a:r>
                        <a:rPr lang="ru-RU" sz="1100" baseline="0" dirty="0" smtClean="0"/>
                        <a:t>, за месяц сценарий мероприятия! </a:t>
                      </a:r>
                      <a:endParaRPr lang="ru-RU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690313"/>
                  </a:ext>
                </a:extLst>
              </a:tr>
              <a:tr h="420147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ЗамАХЧ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/>
                        <a:t>Не сдан список на списание </a:t>
                      </a:r>
                      <a:r>
                        <a:rPr lang="ru-RU" sz="1100" dirty="0" err="1" smtClean="0"/>
                        <a:t>элект.оборудования</a:t>
                      </a:r>
                      <a:r>
                        <a:rPr lang="ru-RU" sz="1100" dirty="0" smtClean="0"/>
                        <a:t>!</a:t>
                      </a:r>
                      <a:r>
                        <a:rPr lang="ru-RU" sz="1100" baseline="0" dirty="0" smtClean="0"/>
                        <a:t> Чехлы и стулья в акт зал нет заявки! Нет водопровода в </a:t>
                      </a:r>
                      <a:r>
                        <a:rPr lang="ru-RU" sz="1100" baseline="0" dirty="0" err="1" smtClean="0"/>
                        <a:t>каб</a:t>
                      </a:r>
                      <a:r>
                        <a:rPr lang="ru-RU" sz="1100" baseline="0" dirty="0" smtClean="0"/>
                        <a:t> 2 и в приемную, на 2 этаж общежития в кухню,  в общежитие год ждем-2 душа, 2 туалета! </a:t>
                      </a:r>
                      <a:r>
                        <a:rPr lang="ru-RU" sz="1100" baseline="0" dirty="0" err="1" smtClean="0"/>
                        <a:t>Поэтьому</a:t>
                      </a:r>
                      <a:r>
                        <a:rPr lang="ru-RU" sz="1100" baseline="0" dirty="0" smtClean="0"/>
                        <a:t> нет лицензии на общежитие и на </a:t>
                      </a:r>
                      <a:r>
                        <a:rPr lang="ru-RU" sz="1100" baseline="0" dirty="0" err="1" smtClean="0"/>
                        <a:t>медблок</a:t>
                      </a:r>
                      <a:r>
                        <a:rPr lang="ru-RU" sz="1100" baseline="0" dirty="0" smtClean="0"/>
                        <a:t>!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867750"/>
                  </a:ext>
                </a:extLst>
              </a:tr>
              <a:tr h="26263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/>
                        <a:t>Глбухг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В штат – </a:t>
                      </a:r>
                      <a:r>
                        <a:rPr lang="ru-RU" sz="1100" dirty="0" err="1" smtClean="0">
                          <a:solidFill>
                            <a:srgbClr val="FF0000"/>
                          </a:solidFill>
                        </a:rPr>
                        <a:t>соцпедагог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, инженер по оборудованию: </a:t>
                      </a:r>
                      <a:r>
                        <a:rPr lang="ru-RU" sz="1100" dirty="0" err="1" smtClean="0">
                          <a:solidFill>
                            <a:srgbClr val="FF0000"/>
                          </a:solidFill>
                        </a:rPr>
                        <a:t>кофемашина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 и т.д. ввести! </a:t>
                      </a: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ПЛАН ГЗ сдается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до 15 сентября ежегодно всеми членами администрации с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</a:rPr>
                        <a:t>техспециф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, заявкой и тремя </a:t>
                      </a:r>
                      <a:r>
                        <a:rPr lang="ru-RU" sz="1100" baseline="0" dirty="0" err="1" smtClean="0">
                          <a:solidFill>
                            <a:schemeClr val="tx1"/>
                          </a:solidFill>
                        </a:rPr>
                        <a:t>цен.предлоежениями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! 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ru-RU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485054"/>
                  </a:ext>
                </a:extLst>
              </a:tr>
              <a:tr h="300761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7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методист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/>
                        <a:t>Не проведены ШМУ,</a:t>
                      </a:r>
                      <a:r>
                        <a:rPr lang="ru-RU" sz="1100" baseline="0" dirty="0" smtClean="0"/>
                        <a:t> рейтинг ИПР не сдан по достижениям и по участию – диаграммы сделать! Не сдан рейтинг ИПР по категориям! По аттестации.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6732108"/>
                  </a:ext>
                </a:extLst>
              </a:tr>
              <a:tr h="412913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/>
                        <a:t>Психолог-медик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/>
                        <a:t>Добиться до сентября лицензии отдельно на </a:t>
                      </a:r>
                      <a:r>
                        <a:rPr lang="ru-RU" sz="1100" dirty="0" err="1" smtClean="0"/>
                        <a:t>медблок</a:t>
                      </a:r>
                      <a:r>
                        <a:rPr lang="ru-RU" sz="1100" dirty="0" smtClean="0"/>
                        <a:t> (не ждать все общежитие) -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dirty="0" smtClean="0"/>
                        <a:t>у вас все готово с марта 2025 года все закупили,</a:t>
                      </a:r>
                      <a:r>
                        <a:rPr lang="ru-RU" sz="1100" baseline="0" dirty="0" smtClean="0"/>
                        <a:t> установили!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95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2534886"/>
                  </a:ext>
                </a:extLst>
              </a:tr>
              <a:tr h="575129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Библиотекарь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/>
                        <a:t>СМИ о нас не ведется журнал,</a:t>
                      </a:r>
                      <a:r>
                        <a:rPr lang="ru-RU" sz="1100" baseline="0" dirty="0" smtClean="0"/>
                        <a:t> стенд только как попало закреплены статьи из за поручения </a:t>
                      </a:r>
                      <a:r>
                        <a:rPr lang="ru-RU" sz="1100" baseline="0" dirty="0" err="1" smtClean="0"/>
                        <a:t>Шугабаевой</a:t>
                      </a:r>
                      <a:r>
                        <a:rPr lang="ru-RU" sz="1100" baseline="0" dirty="0" smtClean="0"/>
                        <a:t>- идей нет библиотекаря! опять моя идея-заявка на вертушку может что-то новое есть! </a:t>
                      </a:r>
                      <a:r>
                        <a:rPr lang="ru-RU" sz="1100" dirty="0" smtClean="0"/>
                        <a:t>Не сдан список старых книг и не заменены на новое, нет каталога книг электронного, нет работы по сканированию учебников! Нет списания старого фонда с плесенью;</a:t>
                      </a:r>
                      <a:r>
                        <a:rPr lang="ru-RU" sz="1100" baseline="0" dirty="0" smtClean="0"/>
                        <a:t> нет мониторинга и верного анализа ежегодного и по семестрам;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783901"/>
                  </a:ext>
                </a:extLst>
              </a:tr>
              <a:tr h="575129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Специалист по кадрам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/>
                        <a:t>Вакансии вовремя не подаются – отчасти вина </a:t>
                      </a:r>
                      <a:r>
                        <a:rPr lang="ru-RU" sz="1100" dirty="0" err="1" smtClean="0"/>
                        <a:t>ЗамУР</a:t>
                      </a:r>
                      <a:r>
                        <a:rPr lang="ru-RU" sz="1100" dirty="0" smtClean="0"/>
                        <a:t> по тарификации и вычитке часов:</a:t>
                      </a:r>
                      <a:r>
                        <a:rPr lang="ru-RU" sz="1100" baseline="0" dirty="0" smtClean="0"/>
                        <a:t> </a:t>
                      </a:r>
                      <a:r>
                        <a:rPr lang="ru-RU" sz="1100" baseline="0" dirty="0" err="1" smtClean="0"/>
                        <a:t>соцпедагог</a:t>
                      </a:r>
                      <a:r>
                        <a:rPr lang="ru-RU" sz="1100" baseline="0" dirty="0" smtClean="0"/>
                        <a:t>, психолог, преподаватель ОИВТ 1,5 ставки,  2-3 преподавателя </a:t>
                      </a:r>
                      <a:r>
                        <a:rPr lang="ru-RU" sz="1100" baseline="0" dirty="0" err="1" smtClean="0"/>
                        <a:t>спецдисциплин</a:t>
                      </a:r>
                      <a:r>
                        <a:rPr lang="ru-RU" sz="1100" baseline="0" dirty="0" smtClean="0"/>
                        <a:t>, старший мастер-функционал </a:t>
                      </a:r>
                      <a:r>
                        <a:rPr lang="ru-RU" sz="1100" baseline="0" dirty="0" err="1" smtClean="0"/>
                        <a:t>зав.кафе</a:t>
                      </a:r>
                      <a:r>
                        <a:rPr lang="ru-RU" sz="1100" baseline="0" dirty="0" smtClean="0"/>
                        <a:t>, коммерциализация. Не сдан рейтинг ИПР, администрации, сотрудников по стажу, возрасту, образованию. График отпусков сдавать на утверждение в начале декабря!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90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596848"/>
                  </a:ext>
                </a:extLst>
              </a:tr>
              <a:tr h="670994"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11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Руководитель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dirty="0" smtClean="0"/>
                        <a:t>План ВКК не исполняется всеми членами администрации – результат: много нарушений выявляется при проверках! Уроки не посещаются согласно плана всей администрацией. Не заполнен САЙТ новый и всегда регулярно информации. Направлять каждому члену админ свою информацию заблаговременно </a:t>
                      </a:r>
                      <a:r>
                        <a:rPr lang="ru-RU" sz="1100" dirty="0" err="1" smtClean="0"/>
                        <a:t>замИТ</a:t>
                      </a:r>
                      <a:r>
                        <a:rPr lang="ru-RU" sz="1100" dirty="0" smtClean="0"/>
                        <a:t> на сайт! Все заполнить сегодня</a:t>
                      </a:r>
                      <a:r>
                        <a:rPr lang="ru-RU" sz="1100" baseline="0" dirty="0" smtClean="0"/>
                        <a:t> сдать </a:t>
                      </a:r>
                      <a:r>
                        <a:rPr lang="ru-RU" sz="1100" baseline="0" dirty="0" err="1" smtClean="0"/>
                        <a:t>Алдыбаеву</a:t>
                      </a:r>
                      <a:r>
                        <a:rPr lang="ru-RU" sz="1100" baseline="0" dirty="0" smtClean="0"/>
                        <a:t> Т.Г. </a:t>
                      </a:r>
                      <a:endParaRPr lang="ru-RU" sz="1100" dirty="0" smtClean="0"/>
                    </a:p>
                    <a:p>
                      <a:pPr algn="just"/>
                      <a:r>
                        <a:rPr lang="ru-RU" sz="1100" dirty="0" smtClean="0"/>
                        <a:t>Все</a:t>
                      </a:r>
                      <a:r>
                        <a:rPr lang="ru-RU" sz="1100" baseline="0" dirty="0" smtClean="0"/>
                        <a:t> ВАШИ ошибки и </a:t>
                      </a:r>
                      <a:r>
                        <a:rPr lang="ru-RU" sz="1100" b="1" u="sng" baseline="0" dirty="0" err="1" smtClean="0"/>
                        <a:t>неисполнительская</a:t>
                      </a:r>
                      <a:r>
                        <a:rPr lang="ru-RU" sz="1100" b="1" u="sng" baseline="0" dirty="0" smtClean="0"/>
                        <a:t> дисциплина </a:t>
                      </a:r>
                      <a:r>
                        <a:rPr lang="ru-RU" sz="1100" baseline="0" dirty="0" smtClean="0"/>
                        <a:t>поручений руководителя - это МОЯ вина и плохая работа моя с ВАМИ! Буду искать новые методы! Неисполнение мне не нравится моих поручений и их игнорирование молча!   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/>
                        <a:t>50</a:t>
                      </a:r>
                      <a:endParaRPr lang="ru-RU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380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4009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6734" y="0"/>
            <a:ext cx="11775881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Задачи на 2025 -2026 учебный год:</a:t>
            </a:r>
          </a:p>
          <a:p>
            <a:r>
              <a:rPr lang="ru-RU" sz="1400" b="1" dirty="0" smtClean="0">
                <a:solidFill>
                  <a:srgbClr val="0070C0"/>
                </a:solidFill>
              </a:rPr>
              <a:t>1. </a:t>
            </a:r>
            <a:r>
              <a:rPr lang="ru-RU" sz="1400" b="1" dirty="0">
                <a:solidFill>
                  <a:srgbClr val="0070C0"/>
                </a:solidFill>
              </a:rPr>
              <a:t>Повышение имиджа </a:t>
            </a:r>
            <a:r>
              <a:rPr lang="ru-RU" sz="1400" b="1" dirty="0" err="1" smtClean="0">
                <a:solidFill>
                  <a:srgbClr val="0070C0"/>
                </a:solidFill>
              </a:rPr>
              <a:t>ПКСиП</a:t>
            </a:r>
            <a:r>
              <a:rPr lang="ru-RU" sz="1400" b="1" dirty="0" smtClean="0">
                <a:solidFill>
                  <a:srgbClr val="0070C0"/>
                </a:solidFill>
              </a:rPr>
              <a:t> за </a:t>
            </a:r>
            <a:r>
              <a:rPr lang="ru-RU" sz="1400" b="1" dirty="0">
                <a:solidFill>
                  <a:srgbClr val="0070C0"/>
                </a:solidFill>
              </a:rPr>
              <a:t>счет развития менеджмента и инфраструктуры колледжа</a:t>
            </a:r>
            <a:r>
              <a:rPr lang="ru-RU" sz="1400" b="1" dirty="0" smtClean="0">
                <a:solidFill>
                  <a:srgbClr val="0070C0"/>
                </a:solidFill>
              </a:rPr>
              <a:t>:</a:t>
            </a:r>
            <a:endParaRPr lang="ru-RU" sz="1400" dirty="0"/>
          </a:p>
          <a:p>
            <a:pPr marL="342900" indent="-342900">
              <a:buFont typeface="+mj-lt"/>
              <a:buAutoNum type="arabicParenR"/>
            </a:pPr>
            <a:r>
              <a:rPr lang="ru-RU" sz="1400" dirty="0"/>
              <a:t>войти в 10 лучших колледжей </a:t>
            </a:r>
            <a:r>
              <a:rPr lang="ru-RU" sz="1400" dirty="0" err="1" smtClean="0"/>
              <a:t>г.Павлодара</a:t>
            </a:r>
            <a:r>
              <a:rPr lang="ru-RU" sz="1400" dirty="0" smtClean="0"/>
              <a:t>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400" dirty="0" smtClean="0"/>
              <a:t>войти </a:t>
            </a:r>
            <a:r>
              <a:rPr lang="ru-RU" sz="1400" dirty="0"/>
              <a:t>в 100 лучших колледжей Республики Казахстан, путем качественного обновления и развития материально-технических ресурсов по обеспечения учебного процесса и проведения рейтинга ПС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b="1" dirty="0">
                <a:solidFill>
                  <a:srgbClr val="0070C0"/>
                </a:solidFill>
              </a:rPr>
              <a:t>2</a:t>
            </a:r>
            <a:r>
              <a:rPr lang="ru-RU" sz="1400" b="1" dirty="0" smtClean="0">
                <a:solidFill>
                  <a:srgbClr val="0070C0"/>
                </a:solidFill>
              </a:rPr>
              <a:t>.  </a:t>
            </a:r>
            <a:r>
              <a:rPr lang="ru-RU" sz="1400" b="1" dirty="0">
                <a:solidFill>
                  <a:srgbClr val="0070C0"/>
                </a:solidFill>
              </a:rPr>
              <a:t>Финансовые ресурсы запланированы на</a:t>
            </a:r>
            <a:r>
              <a:rPr lang="ru-RU" sz="1400" b="1" dirty="0" smtClean="0">
                <a:solidFill>
                  <a:srgbClr val="0070C0"/>
                </a:solidFill>
              </a:rPr>
              <a:t>:</a:t>
            </a:r>
            <a:endParaRPr lang="ru-RU" sz="1400" dirty="0"/>
          </a:p>
          <a:p>
            <a:pPr marL="342900" indent="-342900">
              <a:buFont typeface="+mj-lt"/>
              <a:buAutoNum type="arabicParenR"/>
            </a:pPr>
            <a:r>
              <a:rPr lang="ru-RU" sz="1200" dirty="0"/>
              <a:t>обновление книжного </a:t>
            </a:r>
            <a:r>
              <a:rPr lang="ru-RU" sz="1200" dirty="0" smtClean="0"/>
              <a:t>фонда;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200" dirty="0" smtClean="0"/>
              <a:t>Капитальный ремонт 2 корпуса с 2023 года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200" dirty="0" smtClean="0"/>
              <a:t>Капитальный ремонт </a:t>
            </a:r>
            <a:r>
              <a:rPr lang="ru-RU" sz="1200" dirty="0"/>
              <a:t>в общежитии и улучшение условий проживания в </a:t>
            </a:r>
            <a:r>
              <a:rPr lang="ru-RU" sz="1200" dirty="0" smtClean="0"/>
              <a:t>общежитии (душевые, туалеты, водопровод, стиральная машинка на 2 этаж для девочек);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200" dirty="0" smtClean="0"/>
              <a:t>укрепление </a:t>
            </a:r>
            <a:r>
              <a:rPr lang="ru-RU" sz="1200" dirty="0"/>
              <a:t>материально-технической базы учебного </a:t>
            </a:r>
            <a:r>
              <a:rPr lang="ru-RU" sz="1200" dirty="0" smtClean="0"/>
              <a:t>заведения;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200" dirty="0" smtClean="0"/>
              <a:t>обновление </a:t>
            </a:r>
            <a:r>
              <a:rPr lang="ru-RU" sz="1200" dirty="0"/>
              <a:t>и приобретение учебно-лабораторного </a:t>
            </a:r>
            <a:r>
              <a:rPr lang="ru-RU" sz="1200" dirty="0" smtClean="0"/>
              <a:t>оборудования;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200" dirty="0" smtClean="0"/>
              <a:t>улучшение </a:t>
            </a:r>
            <a:r>
              <a:rPr lang="ru-RU" sz="1200" dirty="0"/>
              <a:t>социальной поддержки обучающихся</a:t>
            </a:r>
            <a:r>
              <a:rPr lang="ru-RU" sz="1200" dirty="0" smtClean="0"/>
              <a:t>.</a:t>
            </a:r>
          </a:p>
          <a:p>
            <a:r>
              <a:rPr lang="ru-RU" sz="1400" dirty="0"/>
              <a:t>	В сентябре 2024 года Глава государства подчеркнул необходимость реформирования системы технического и профессионального образования. Для исполнения данного поручения разработана Дорожная карта трансформации </a:t>
            </a:r>
            <a:r>
              <a:rPr lang="ru-RU" sz="1400" dirty="0" err="1"/>
              <a:t>ТиПО</a:t>
            </a:r>
            <a:r>
              <a:rPr lang="ru-RU" sz="1400" dirty="0"/>
              <a:t> на 2025–2027 годы. В её основе – инновационный менеджмент, </a:t>
            </a:r>
            <a:r>
              <a:rPr lang="ru-RU" sz="1400" dirty="0" err="1"/>
              <a:t>цифровизация</a:t>
            </a:r>
            <a:r>
              <a:rPr lang="ru-RU" sz="1400" dirty="0"/>
              <a:t>, интернационализация, педагогический апгрейд и новая модель финансирования.</a:t>
            </a:r>
          </a:p>
          <a:p>
            <a:r>
              <a:rPr lang="ru-RU" sz="1400" dirty="0"/>
              <a:t>Среди ключевых инициатив:</a:t>
            </a:r>
          </a:p>
          <a:p>
            <a:r>
              <a:rPr lang="ru-RU" sz="1400" dirty="0"/>
              <a:t>- внедрение модели корпоративного управления в колледжах;</a:t>
            </a:r>
          </a:p>
          <a:p>
            <a:r>
              <a:rPr lang="ru-RU" sz="1400" dirty="0"/>
              <a:t>– подготовка управленцев нового поколения;</a:t>
            </a:r>
          </a:p>
          <a:p>
            <a:r>
              <a:rPr lang="ru-RU" sz="1400" dirty="0"/>
              <a:t>– </a:t>
            </a:r>
            <a:r>
              <a:rPr lang="ru-RU" sz="1400" b="1" dirty="0">
                <a:solidFill>
                  <a:srgbClr val="FF0000"/>
                </a:solidFill>
              </a:rPr>
              <a:t>распределение колледжей по четырем категориям (лидеры, опорные, социальные, целевые);</a:t>
            </a:r>
          </a:p>
          <a:p>
            <a:r>
              <a:rPr lang="ru-RU" sz="1400" dirty="0"/>
              <a:t>– </a:t>
            </a:r>
            <a:r>
              <a:rPr lang="ru-RU" sz="1400" b="1" dirty="0"/>
              <a:t>введение новой модели финансирования со стимулирующими выплатами</a:t>
            </a:r>
            <a:r>
              <a:rPr lang="ru-RU" sz="1400" dirty="0"/>
              <a:t>;</a:t>
            </a:r>
          </a:p>
          <a:p>
            <a:r>
              <a:rPr lang="ru-RU" sz="1400" dirty="0"/>
              <a:t>– создание Национального центра компетенций </a:t>
            </a:r>
            <a:r>
              <a:rPr lang="ru-RU" sz="1400" dirty="0" err="1"/>
              <a:t>WorldSkills</a:t>
            </a:r>
            <a:r>
              <a:rPr lang="ru-RU" sz="1400" dirty="0"/>
              <a:t> </a:t>
            </a:r>
            <a:r>
              <a:rPr lang="ru-RU" sz="1400" dirty="0" err="1"/>
              <a:t>Kazakhstan</a:t>
            </a:r>
            <a:r>
              <a:rPr lang="ru-RU" sz="1400" dirty="0"/>
              <a:t> в Астане;</a:t>
            </a:r>
          </a:p>
          <a:p>
            <a:r>
              <a:rPr lang="ru-RU" sz="1400" dirty="0"/>
              <a:t>– </a:t>
            </a:r>
            <a:r>
              <a:rPr lang="ru-RU" sz="1400" b="1" dirty="0"/>
              <a:t>поддержка предпринимательских инициатив студентов через «</a:t>
            </a:r>
            <a:r>
              <a:rPr lang="ru-RU" sz="1400" b="1" dirty="0" err="1"/>
              <a:t>Business</a:t>
            </a:r>
            <a:r>
              <a:rPr lang="ru-RU" sz="1400" b="1" dirty="0"/>
              <a:t> </a:t>
            </a:r>
            <a:r>
              <a:rPr lang="ru-RU" sz="1400" b="1" dirty="0" err="1"/>
              <a:t>Startup</a:t>
            </a:r>
            <a:r>
              <a:rPr lang="ru-RU" sz="1400" b="1" dirty="0"/>
              <a:t>»;</a:t>
            </a:r>
          </a:p>
          <a:p>
            <a:r>
              <a:rPr lang="ru-RU" sz="1400" dirty="0"/>
              <a:t>– открытие региональных IT-центров;</a:t>
            </a:r>
          </a:p>
          <a:p>
            <a:r>
              <a:rPr lang="ru-RU" sz="1400" dirty="0"/>
              <a:t>– внедрение Единой цифровой платформы </a:t>
            </a:r>
            <a:r>
              <a:rPr lang="ru-RU" sz="1400" dirty="0" err="1"/>
              <a:t>ТиПО</a:t>
            </a:r>
            <a:r>
              <a:rPr lang="ru-RU" sz="1400" dirty="0"/>
              <a:t>;</a:t>
            </a:r>
          </a:p>
          <a:p>
            <a:r>
              <a:rPr lang="ru-RU" sz="1400" dirty="0"/>
              <a:t>– интернационализация системы </a:t>
            </a:r>
            <a:r>
              <a:rPr lang="ru-RU" sz="1400" dirty="0" err="1"/>
              <a:t>ТиПО</a:t>
            </a:r>
            <a:r>
              <a:rPr lang="ru-RU" sz="1400" dirty="0"/>
              <a:t> нашей страны</a:t>
            </a:r>
            <a:r>
              <a:rPr lang="ru-RU" sz="1400" dirty="0" smtClean="0"/>
              <a:t>.</a:t>
            </a:r>
            <a:endParaRPr lang="ru-RU" sz="1400" dirty="0"/>
          </a:p>
          <a:p>
            <a:r>
              <a:rPr lang="ru-RU" sz="1400" dirty="0" smtClean="0"/>
              <a:t>	</a:t>
            </a:r>
            <a:r>
              <a:rPr lang="ru-RU" sz="1200" b="1" dirty="0" smtClean="0"/>
              <a:t>Идея </a:t>
            </a:r>
            <a:r>
              <a:rPr lang="ru-RU" sz="1200" b="1" dirty="0"/>
              <a:t>института шефства над колледжами была впервые озвучена Президентом Республики Казахстан </a:t>
            </a:r>
            <a:r>
              <a:rPr lang="ru-RU" sz="1200" b="1" dirty="0" err="1"/>
              <a:t>Касым-Жомартом</a:t>
            </a:r>
            <a:r>
              <a:rPr lang="ru-RU" sz="1200" b="1" dirty="0"/>
              <a:t> </a:t>
            </a:r>
            <a:r>
              <a:rPr lang="ru-RU" sz="1200" b="1" dirty="0" err="1"/>
              <a:t>Токаевым</a:t>
            </a:r>
            <a:r>
              <a:rPr lang="ru-RU" sz="1200" b="1" dirty="0"/>
              <a:t> ещё в 2022 году </a:t>
            </a:r>
            <a:r>
              <a:rPr lang="ru-RU" sz="1200" dirty="0"/>
              <a:t>в ходе встречи с представителями крупного отечественного бизнеса. Глава государства предложил перейти от слов о дефиците квалифицированных кадров к конкретным действиям: взять шефство над колледжами, встраиваться в работу попечительских советов, предоставлять возможности практики для молодежи, а также участвовать в оснащении мастерских и лабораторий. Президент отметил, что ряд корпораций уже работает в этом направлении, однако подчеркнул необходимость масштабирования этой практики на системном уровне.</a:t>
            </a:r>
          </a:p>
          <a:p>
            <a:r>
              <a:rPr lang="ru-RU" sz="1200" dirty="0" smtClean="0"/>
              <a:t>	Профессиональная </a:t>
            </a:r>
            <a:r>
              <a:rPr lang="ru-RU" sz="1200" dirty="0"/>
              <a:t>подготовка кадров в соответствии с запросами бизнеса, а также их успешное трудоустройство, зависят не только от способностей студентов, </a:t>
            </a:r>
            <a:r>
              <a:rPr lang="ru-RU" sz="1200" b="1" dirty="0"/>
              <a:t>но и от профессионализма преподавателей, от качества и актуальности содержания преподаваемых модулей и дисциплин.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86678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3152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Список международных меморандумов - 8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021129"/>
              </p:ext>
            </p:extLst>
          </p:nvPr>
        </p:nvGraphicFramePr>
        <p:xfrm>
          <a:off x="246491" y="731521"/>
          <a:ext cx="11521439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607">
                  <a:extLst>
                    <a:ext uri="{9D8B030D-6E8A-4147-A177-3AD203B41FA5}">
                      <a16:colId xmlns:a16="http://schemas.microsoft.com/office/drawing/2014/main" val="302372136"/>
                    </a:ext>
                  </a:extLst>
                </a:gridCol>
                <a:gridCol w="1851859">
                  <a:extLst>
                    <a:ext uri="{9D8B030D-6E8A-4147-A177-3AD203B41FA5}">
                      <a16:colId xmlns:a16="http://schemas.microsoft.com/office/drawing/2014/main" val="662945105"/>
                    </a:ext>
                  </a:extLst>
                </a:gridCol>
                <a:gridCol w="4376397">
                  <a:extLst>
                    <a:ext uri="{9D8B030D-6E8A-4147-A177-3AD203B41FA5}">
                      <a16:colId xmlns:a16="http://schemas.microsoft.com/office/drawing/2014/main" val="3156782337"/>
                    </a:ext>
                  </a:extLst>
                </a:gridCol>
                <a:gridCol w="1571178">
                  <a:extLst>
                    <a:ext uri="{9D8B030D-6E8A-4147-A177-3AD203B41FA5}">
                      <a16:colId xmlns:a16="http://schemas.microsoft.com/office/drawing/2014/main" val="689020216"/>
                    </a:ext>
                  </a:extLst>
                </a:gridCol>
                <a:gridCol w="3037398">
                  <a:extLst>
                    <a:ext uri="{9D8B030D-6E8A-4147-A177-3AD203B41FA5}">
                      <a16:colId xmlns:a16="http://schemas.microsoft.com/office/drawing/2014/main" val="273447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Страна, город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Учреждение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Дата подписания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 совместные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9563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Турция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Высшая школа туризма и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гостиничного сервиса имени </a:t>
                      </a:r>
                      <a:r>
                        <a:rPr lang="ru-RU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Мехмет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Зеки </a:t>
                      </a:r>
                      <a:r>
                        <a:rPr lang="ru-RU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Балджи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03.04.2025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Конференция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6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РФ, Казань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ГАПОУ «Казанский торгово-экономический техникум»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19.05.2024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Международная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стажировка студента 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Лейман А., мастера п/о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Садриденовой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А.М.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8149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РФ, Пенза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ГАПОУ ПО «Пензенский колледж сервиса и питания»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14.05.2024 года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Международный фестиваль кондитерского мастерства «Сладкий май», 15-17.05.2024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г. </a:t>
                      </a:r>
                    </a:p>
                    <a:p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Студентка Иманкулова Т, </a:t>
                      </a:r>
                    </a:p>
                    <a:p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 п/о Григорьева И.А.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2988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РФ, Новосибирск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ГАПОУ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НСО «Новосибирский колледж питания и сервиса»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01.03.2022 года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184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РФ, Самара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ГАПОУ «Самарский государственный колледж сервисных технологий и дизайна»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19.11.2021 года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370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Германия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Некоммерческое общество «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SES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 </a:t>
                      </a:r>
                    </a:p>
                    <a:p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Рюдигер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Балфанц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эскперт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ресторанному сервису;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Гюнтер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Помп, эксперт по поварскому делу. 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30.04.2014, 2015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2025 год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Мастер-классы для студентов и мастеров п/о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943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РФ,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Омск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БПОУ «Омский региональный многопрофильный колледж», </a:t>
                      </a:r>
                      <a:r>
                        <a:rPr lang="ru-RU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Гурбо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Н.М.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23.03.2017 года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272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РФ,</a:t>
                      </a:r>
                      <a:r>
                        <a:rPr lang="ru-RU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Омск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ФГБОУ «Омский государственный институт сервиса»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18.04.2014 года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2173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5276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Международная оплачиваемая стажировка 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студентов в Турции с </a:t>
            </a:r>
            <a:r>
              <a:rPr lang="ru-RU" sz="3600" b="1" dirty="0" smtClean="0">
                <a:solidFill>
                  <a:srgbClr val="0070C0"/>
                </a:solidFill>
              </a:rPr>
              <a:t>2019</a:t>
            </a:r>
            <a:r>
              <a:rPr lang="ru-RU" sz="3600" b="1" dirty="0" smtClean="0">
                <a:solidFill>
                  <a:srgbClr val="FF0000"/>
                </a:solidFill>
              </a:rPr>
              <a:t> года: </a:t>
            </a:r>
            <a:br>
              <a:rPr lang="ru-RU" sz="3600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0070C0"/>
                </a:solidFill>
              </a:rPr>
              <a:t>44</a:t>
            </a:r>
            <a:r>
              <a:rPr lang="ru-RU" sz="3600" b="1" dirty="0" smtClean="0">
                <a:solidFill>
                  <a:srgbClr val="FF0000"/>
                </a:solidFill>
              </a:rPr>
              <a:t> студента за </a:t>
            </a:r>
            <a:r>
              <a:rPr lang="ru-RU" sz="3600" b="1" dirty="0" smtClean="0">
                <a:solidFill>
                  <a:srgbClr val="0070C0"/>
                </a:solidFill>
              </a:rPr>
              <a:t>6</a:t>
            </a:r>
            <a:r>
              <a:rPr lang="ru-RU" sz="3600" b="1" dirty="0" smtClean="0">
                <a:solidFill>
                  <a:srgbClr val="FF0000"/>
                </a:solidFill>
              </a:rPr>
              <a:t> лет – </a:t>
            </a:r>
            <a:r>
              <a:rPr lang="ru-RU" sz="3600" b="1" dirty="0" smtClean="0">
                <a:solidFill>
                  <a:srgbClr val="0070C0"/>
                </a:solidFill>
              </a:rPr>
              <a:t>2 %</a:t>
            </a:r>
            <a:endParaRPr lang="ru-RU" sz="36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7011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569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9619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Сотрудничество в РК 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8950845"/>
              </p:ext>
            </p:extLst>
          </p:nvPr>
        </p:nvGraphicFramePr>
        <p:xfrm>
          <a:off x="838200" y="1049571"/>
          <a:ext cx="10515600" cy="5127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2390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452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Список меморандумов в РК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224964"/>
              </p:ext>
            </p:extLst>
          </p:nvPr>
        </p:nvGraphicFramePr>
        <p:xfrm>
          <a:off x="243840" y="381663"/>
          <a:ext cx="11704320" cy="616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515">
                  <a:extLst>
                    <a:ext uri="{9D8B030D-6E8A-4147-A177-3AD203B41FA5}">
                      <a16:colId xmlns:a16="http://schemas.microsoft.com/office/drawing/2014/main" val="344256819"/>
                    </a:ext>
                  </a:extLst>
                </a:gridCol>
                <a:gridCol w="1304014">
                  <a:extLst>
                    <a:ext uri="{9D8B030D-6E8A-4147-A177-3AD203B41FA5}">
                      <a16:colId xmlns:a16="http://schemas.microsoft.com/office/drawing/2014/main" val="1035583402"/>
                    </a:ext>
                  </a:extLst>
                </a:gridCol>
                <a:gridCol w="6361044">
                  <a:extLst>
                    <a:ext uri="{9D8B030D-6E8A-4147-A177-3AD203B41FA5}">
                      <a16:colId xmlns:a16="http://schemas.microsoft.com/office/drawing/2014/main" val="381181233"/>
                    </a:ext>
                  </a:extLst>
                </a:gridCol>
                <a:gridCol w="1415332">
                  <a:extLst>
                    <a:ext uri="{9D8B030D-6E8A-4147-A177-3AD203B41FA5}">
                      <a16:colId xmlns:a16="http://schemas.microsoft.com/office/drawing/2014/main" val="4289158889"/>
                    </a:ext>
                  </a:extLst>
                </a:gridCol>
                <a:gridCol w="2218415">
                  <a:extLst>
                    <a:ext uri="{9D8B030D-6E8A-4147-A177-3AD203B41FA5}">
                      <a16:colId xmlns:a16="http://schemas.microsoft.com/office/drawing/2014/main" val="13772704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Город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Учреждение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Дата подписания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 совместные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706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Алматы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ГККП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Алматинский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колледже инновационных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техноологий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сервиса и питания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Китибаева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Б.Т.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03.04.2025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Тай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қазан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16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Шымкент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ГККП «Колледж индустрии питания и сервиса»,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Джаксыкулова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М.А.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02.04.2025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4327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Астана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ГКП на ПХВ «Колледж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сервиса и питания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Басыгараева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С.К.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14.02.2025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929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Астана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ГКП на ПХВ «Колледж общественного питания и сервиса»,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Клышбаева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З.А.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14.02.2025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38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Алматы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ТОО «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CJ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brand Company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Оспанов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Сейтжан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Маратович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28.01.2024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Семинары авторские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139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Алматы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КГКП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Алматинский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колледж сервисного обслуживания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</a:t>
                      </a:r>
                    </a:p>
                    <a:p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Е.С.Карагулов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12.05. 2023 год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050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Нур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-Султан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ГККП «Колледж общественного питания и сервиса»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07.01.2020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113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Алматы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ТОО «</a:t>
                      </a:r>
                      <a:r>
                        <a:rPr lang="en-US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Caspian Center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Махлоев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Залимхан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Даутович</a:t>
                      </a:r>
                      <a:endPara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06.01.2019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Оплачиваемая стажировка в Турции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513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Караганда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КГУ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Темиртауский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профессионально-технический колледж»,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Акбергенова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С.Е.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04.02.2019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401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Петропавловск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 «Ассоциация Рестораторов и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Отельеров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Северо-Казахстанской области,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Хамзина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С.Ш.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16.05.2018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Семинар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142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Балхаш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КГУ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Балхашский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колледж сервиса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18.03.2017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1944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Алматы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ТОО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Айкул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Адильханов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С.С.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02.10.2017года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Оплачиваемая стажировка мастеров п/о и студентов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 бесплатным проживанием и питанием.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1235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Астана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Объединение юридических лиц «Ассоциация колледжей РК»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31.05.2019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98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126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552533"/>
              </p:ext>
            </p:extLst>
          </p:nvPr>
        </p:nvGraphicFramePr>
        <p:xfrm>
          <a:off x="513301" y="322100"/>
          <a:ext cx="11334142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8518">
                  <a:extLst>
                    <a:ext uri="{9D8B030D-6E8A-4147-A177-3AD203B41FA5}">
                      <a16:colId xmlns:a16="http://schemas.microsoft.com/office/drawing/2014/main" val="3093885903"/>
                    </a:ext>
                  </a:extLst>
                </a:gridCol>
                <a:gridCol w="5028553">
                  <a:extLst>
                    <a:ext uri="{9D8B030D-6E8A-4147-A177-3AD203B41FA5}">
                      <a16:colId xmlns:a16="http://schemas.microsoft.com/office/drawing/2014/main" val="61464076"/>
                    </a:ext>
                  </a:extLst>
                </a:gridCol>
                <a:gridCol w="1979768">
                  <a:extLst>
                    <a:ext uri="{9D8B030D-6E8A-4147-A177-3AD203B41FA5}">
                      <a16:colId xmlns:a16="http://schemas.microsoft.com/office/drawing/2014/main" val="1586085008"/>
                    </a:ext>
                  </a:extLst>
                </a:gridCol>
                <a:gridCol w="3687303">
                  <a:extLst>
                    <a:ext uri="{9D8B030D-6E8A-4147-A177-3AD203B41FA5}">
                      <a16:colId xmlns:a16="http://schemas.microsoft.com/office/drawing/2014/main" val="3209844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Учреждение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Дата подписания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Совместный проект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2130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ТОО «Сказочный отдых»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18.04.2025 г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Оплачиваемая стажировка студентов и мастеров, преподавателей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367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КГУ «Региональный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центр психической поддержки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 Шамсутдинова В.Ю.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28.03.2025 г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Семинары для учителей, родителей, студентов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74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КГУ «Областная универсальная научная библиотека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им.С.Торайгырова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28.02.2025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областной библиотеки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790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СОШ №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 </a:t>
                      </a:r>
                      <a:r>
                        <a:rPr lang="ru-RU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г.Павлодара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Бекжанова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О.Е.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20.01.2025 г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Профильные лагерь и класс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121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СОПШ № 41,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Рахмигожина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Н.Ш.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20.01.2025 г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Профильные лагерь и класс, Советы матерей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отцов.</a:t>
                      </a:r>
                    </a:p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840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КГП на ПХВ «Педагогический высший колледж имени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Б.Ахметова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30.01.2025 г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Семинары, конференции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579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КГУ «Центр трудовой мобильности»,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Есембаева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М.С.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07.02.2025 г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 «Первое рабочее место»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0283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 «Полония» польское этнокультурное объединение АНК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 год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236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ГУ «Отдел образования района </a:t>
                      </a:r>
                      <a:r>
                        <a:rPr lang="ru-RU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Теренк</a:t>
                      </a:r>
                      <a:r>
                        <a:rPr lang="kk-KZ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</a:t>
                      </a:r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л» управления образования Павлодарской области, </a:t>
                      </a:r>
                      <a:r>
                        <a:rPr lang="ru-RU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Ж.Билялова</a:t>
                      </a:r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29.05. 2024 года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Профильный лагерь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0015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КГУ «СОШ </a:t>
                      </a:r>
                      <a:r>
                        <a:rPr lang="ru-RU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им.С.Торайгырова</a:t>
                      </a:r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</a:t>
                      </a:r>
                      <a:r>
                        <a:rPr lang="ru-RU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г.Павлодара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25.11.2023</a:t>
                      </a:r>
                      <a:r>
                        <a:rPr lang="ru-RU" sz="13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года</a:t>
                      </a:r>
                      <a:endParaRPr lang="ru-RU" sz="13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29.05.2024 года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Профильный лагерь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30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КГУ «СОШ им.А.</a:t>
                      </a:r>
                      <a:r>
                        <a:rPr lang="ru-RU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Шамкенова</a:t>
                      </a:r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</a:t>
                      </a:r>
                      <a:r>
                        <a:rPr lang="ru-RU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И.Туругудинова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05.01.2023 года</a:t>
                      </a:r>
                    </a:p>
                    <a:p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26.05.2024 года</a:t>
                      </a:r>
                      <a:endParaRPr lang="ru-RU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Профильный лагерь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327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НАО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Торайгыров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университет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С.Садыков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05.09.2021 года</a:t>
                      </a:r>
                    </a:p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01.03.2024 года</a:t>
                      </a:r>
                      <a:endParaRPr lang="en-US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Профессиональная практика студентов ТОУ (ресторанное дело, гостиничный бизнес с 20.09.2024 года,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П.Быков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273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РҚБ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Сенімен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болашақ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Хызыр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Жанарыс</a:t>
                      </a:r>
                      <a:endParaRPr lang="ru-RU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19.02.2024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Совет отцов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ПКСиП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03542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90930" y="-139565"/>
            <a:ext cx="4998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Список </a:t>
            </a:r>
            <a:r>
              <a:rPr lang="ru-RU" sz="2400" b="1" dirty="0" err="1">
                <a:solidFill>
                  <a:srgbClr val="FF0000"/>
                </a:solidFill>
              </a:rPr>
              <a:t>соцпартнеров</a:t>
            </a:r>
            <a:r>
              <a:rPr lang="ru-RU" sz="2400" b="1" dirty="0">
                <a:solidFill>
                  <a:srgbClr val="FF0000"/>
                </a:solidFill>
              </a:rPr>
              <a:t> в </a:t>
            </a:r>
            <a:r>
              <a:rPr lang="ru-RU" sz="2400" b="1" dirty="0" smtClean="0">
                <a:solidFill>
                  <a:srgbClr val="FF0000"/>
                </a:solidFill>
              </a:rPr>
              <a:t>регионе -25 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535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3975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Список </a:t>
            </a:r>
            <a:r>
              <a:rPr lang="ru-RU" sz="2800" b="1" dirty="0" err="1" smtClean="0">
                <a:solidFill>
                  <a:srgbClr val="FF0000"/>
                </a:solidFill>
              </a:rPr>
              <a:t>соцпартнеров</a:t>
            </a:r>
            <a:r>
              <a:rPr lang="ru-RU" sz="2800" b="1" dirty="0" smtClean="0">
                <a:solidFill>
                  <a:srgbClr val="FF0000"/>
                </a:solidFill>
              </a:rPr>
              <a:t> в регионе - 25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975060"/>
              </p:ext>
            </p:extLst>
          </p:nvPr>
        </p:nvGraphicFramePr>
        <p:xfrm>
          <a:off x="71562" y="397565"/>
          <a:ext cx="11919005" cy="542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494">
                  <a:extLst>
                    <a:ext uri="{9D8B030D-6E8A-4147-A177-3AD203B41FA5}">
                      <a16:colId xmlns:a16="http://schemas.microsoft.com/office/drawing/2014/main" val="932699677"/>
                    </a:ext>
                  </a:extLst>
                </a:gridCol>
                <a:gridCol w="6208234">
                  <a:extLst>
                    <a:ext uri="{9D8B030D-6E8A-4147-A177-3AD203B41FA5}">
                      <a16:colId xmlns:a16="http://schemas.microsoft.com/office/drawing/2014/main" val="3521436642"/>
                    </a:ext>
                  </a:extLst>
                </a:gridCol>
                <a:gridCol w="1351015">
                  <a:extLst>
                    <a:ext uri="{9D8B030D-6E8A-4147-A177-3AD203B41FA5}">
                      <a16:colId xmlns:a16="http://schemas.microsoft.com/office/drawing/2014/main" val="1440110112"/>
                    </a:ext>
                  </a:extLst>
                </a:gridCol>
                <a:gridCol w="3563280">
                  <a:extLst>
                    <a:ext uri="{9D8B030D-6E8A-4147-A177-3AD203B41FA5}">
                      <a16:colId xmlns:a16="http://schemas.microsoft.com/office/drawing/2014/main" val="1616195403"/>
                    </a:ext>
                  </a:extLst>
                </a:gridCol>
                <a:gridCol w="223982">
                  <a:extLst>
                    <a:ext uri="{9D8B030D-6E8A-4147-A177-3AD203B41FA5}">
                      <a16:colId xmlns:a16="http://schemas.microsoft.com/office/drawing/2014/main" val="24464628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Учреждение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Дата подписания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Совместный проект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463961"/>
                  </a:ext>
                </a:extLst>
              </a:tr>
              <a:tr h="2732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Совет матерей АНК Павлодарской области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23.01.2024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Совет матерей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ПКСиП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874748"/>
                  </a:ext>
                </a:extLst>
              </a:tr>
              <a:tr h="20960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КГУ «СОШ № 15»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г.Павлодара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07.04.2023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Abilimpiks</a:t>
                      </a:r>
                      <a:r>
                        <a:rPr lang="en-US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342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Ассоциация деловых женщин Павлодарской области,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Дяк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А.Г.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07.09.2022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года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Совет матерей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6217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ТОО «Гостиничный комплекс «Иртыш», Марко Петрович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02.02.2022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Шефство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641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ОО «</a:t>
                      </a:r>
                      <a:r>
                        <a:rPr lang="kk-KZ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НҰР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kk-KZ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АНА әлемі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 АНК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Павлодарской области, </a:t>
                      </a:r>
                      <a:r>
                        <a:rPr lang="ru-RU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Максилова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Б.Ш.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01.11.2021 года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Совет матерей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ПКСиП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фестиваль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КГУ «Специализированная школа-интернат олимпийского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резерва», </a:t>
                      </a:r>
                      <a:r>
                        <a:rPr lang="ru-RU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Альпиев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Т.М.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Атлас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новых профессий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04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УПК № 2,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Базько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И.В. 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05.09.2014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профориентация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152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Трехсторонний меморандум Павлодарский областной филиал АО «Республиканская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телерадиокорпорация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«Казахстан»,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Абишева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Г.Б.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20.09.2020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Телепроект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Этнокухня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968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ТОО «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Баянаул</a:t>
                      </a: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», Чайкин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С.А.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01.04.2015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Оплачиваемая летняя профессиональная практика студентов и стажировка мастеров п/о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4928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ГУ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«Отдел занятости и социальных программ </a:t>
                      </a:r>
                      <a:r>
                        <a:rPr lang="ru-RU" sz="12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г.Павлодара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28.02.2014</a:t>
                      </a:r>
                      <a:r>
                        <a:rPr lang="ru-RU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Профессиональная подготовка 15 человек по профессии «кондитер»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182649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Палата предпринимателей Павлодарской области, </a:t>
                      </a:r>
                      <a:r>
                        <a:rPr lang="ru-RU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Р.Сатабаева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17.09.2014 года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93274"/>
                  </a:ext>
                </a:extLst>
              </a:tr>
              <a:tr h="27498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ГУ СОШ № 6 – вечерняя школа, Кулаковская Г.П.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06.09.2014 -2017 годы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Обучение общеобразовательным предметам в вечерней школе 2-х годичной формы с14.45 до 21.00 часа.</a:t>
                      </a:r>
                      <a:endParaRPr lang="ru-RU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969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563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Социальные партнеры в регионе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443137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1878</TotalTime>
  <Words>2647</Words>
  <Application>Microsoft Office PowerPoint</Application>
  <PresentationFormat>Широкоэкранный</PresentationFormat>
  <Paragraphs>494</Paragraphs>
  <Slides>23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Тема Office</vt:lpstr>
      <vt:lpstr>1_Тема Office</vt:lpstr>
      <vt:lpstr>Анализ работы  и перспективы развития ПКСиП  на 2025-2026 учебный год </vt:lpstr>
      <vt:lpstr>Международное сотрудничество </vt:lpstr>
      <vt:lpstr>Список международных меморандумов - 8</vt:lpstr>
      <vt:lpstr>Международная оплачиваемая стажировка  студентов в Турции с 2019 года:  44 студента за 6 лет – 2 %</vt:lpstr>
      <vt:lpstr>Сотрудничество в РК </vt:lpstr>
      <vt:lpstr>Список меморандумов в РК</vt:lpstr>
      <vt:lpstr>Презентация PowerPoint</vt:lpstr>
      <vt:lpstr>Список соцпартнеров в регионе - 25</vt:lpstr>
      <vt:lpstr>Социальные партнеры в регионе</vt:lpstr>
      <vt:lpstr>Сохранность контингента = отчисление студентов.</vt:lpstr>
      <vt:lpstr> РОСТ количества правонарушений  ЗамВР, кураторам, психологу: усилить профилактику правонарушений 11.11.2024 г.назначен участ. инспектор в ПКСиП Науразбеков М.К.- кабинет предоставлен.   </vt:lpstr>
      <vt:lpstr>Учет ОДН, ВКК, группа риска 2023-2024/2024-2025</vt:lpstr>
      <vt:lpstr>Презентация PowerPoint</vt:lpstr>
      <vt:lpstr>Презентация PowerPoint</vt:lpstr>
      <vt:lpstr>Презентация PowerPoint</vt:lpstr>
      <vt:lpstr>Фонд Библиотеки 2014-2025 годы</vt:lpstr>
      <vt:lpstr>Презентация PowerPoint</vt:lpstr>
      <vt:lpstr>Презентация PowerPoint</vt:lpstr>
      <vt:lpstr>Презентация PowerPoint</vt:lpstr>
      <vt:lpstr>Презентация PowerPoint</vt:lpstr>
      <vt:lpstr>КГП на ПХВ «Павлодарский колледж сервиса и питания»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</dc:creator>
  <cp:lastModifiedBy>Comp</cp:lastModifiedBy>
  <cp:revision>275</cp:revision>
  <cp:lastPrinted>2025-06-27T05:03:24Z</cp:lastPrinted>
  <dcterms:created xsi:type="dcterms:W3CDTF">2025-06-10T11:41:30Z</dcterms:created>
  <dcterms:modified xsi:type="dcterms:W3CDTF">2025-07-02T12:00:27Z</dcterms:modified>
</cp:coreProperties>
</file>