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15.01.2025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15.01.2025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15.01.2025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15.01.2025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15.01.2025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15.01.2025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15.01.2025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15.01.2025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15.01.2025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15.01.2025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15.01.2025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15.01.2025</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51520" y="2276872"/>
            <a:ext cx="8640960" cy="4104456"/>
          </a:xfrm>
        </p:spPr>
        <p:txBody>
          <a:bodyPr>
            <a:normAutofit fontScale="25000" lnSpcReduction="20000"/>
          </a:bodyPr>
          <a:lstStyle/>
          <a:p>
            <a:pPr lvl="0">
              <a:lnSpc>
                <a:spcPct val="115000"/>
              </a:lnSpc>
              <a:spcAft>
                <a:spcPts val="1000"/>
              </a:spcAft>
              <a:buClr>
                <a:srgbClr val="F14124">
                  <a:lumMod val="75000"/>
                </a:srgbClr>
              </a:buClr>
              <a:buSzPct val="130000"/>
            </a:pPr>
            <a:r>
              <a:rPr lang="ru-RU" sz="14400" b="1" dirty="0">
                <a:solidFill>
                  <a:srgbClr val="FF0000"/>
                </a:solidFill>
                <a:latin typeface="Trebuchet MS"/>
              </a:rPr>
              <a:t>Методический </a:t>
            </a:r>
            <a:r>
              <a:rPr lang="ru-RU" sz="14400" b="1" dirty="0" smtClean="0">
                <a:solidFill>
                  <a:srgbClr val="FF0000"/>
                </a:solidFill>
                <a:latin typeface="Trebuchet MS"/>
              </a:rPr>
              <a:t>семинар</a:t>
            </a:r>
          </a:p>
          <a:p>
            <a:pPr>
              <a:lnSpc>
                <a:spcPct val="107000"/>
              </a:lnSpc>
              <a:spcAft>
                <a:spcPts val="800"/>
              </a:spcAft>
            </a:pPr>
            <a:r>
              <a:rPr lang="ru-RU" sz="11200" b="1" dirty="0" smtClean="0">
                <a:solidFill>
                  <a:srgbClr val="FF0000"/>
                </a:solidFill>
                <a:latin typeface="Trebuchet MS"/>
              </a:rPr>
              <a:t>Тема:</a:t>
            </a:r>
            <a:r>
              <a:rPr lang="ru-RU" b="1" dirty="0" smtClean="0">
                <a:solidFill>
                  <a:srgbClr val="FF0000"/>
                </a:solidFill>
                <a:latin typeface="Trebuchet MS"/>
              </a:rPr>
              <a:t> </a:t>
            </a:r>
            <a:r>
              <a:rPr lang="ru-RU" sz="12800" dirty="0">
                <a:solidFill>
                  <a:srgbClr val="FF0000"/>
                </a:solidFill>
                <a:latin typeface="Times New Roman"/>
                <a:ea typeface="Calibri"/>
                <a:cs typeface="Times New Roman"/>
              </a:rPr>
              <a:t>Формирование функциональной грамотности у студентов колледжа. Практическая работа по  созданию материалов через </a:t>
            </a:r>
            <a:r>
              <a:rPr lang="ru-RU" sz="12800" dirty="0" err="1">
                <a:solidFill>
                  <a:srgbClr val="FF0000"/>
                </a:solidFill>
                <a:latin typeface="Times New Roman"/>
                <a:ea typeface="Calibri"/>
                <a:cs typeface="Times New Roman"/>
              </a:rPr>
              <a:t>нейросети</a:t>
            </a:r>
            <a:endParaRPr lang="ru-RU" sz="12800" dirty="0">
              <a:solidFill>
                <a:srgbClr val="FF0000"/>
              </a:solidFill>
              <a:latin typeface="Calibri"/>
              <a:ea typeface="Calibri"/>
              <a:cs typeface="Times New Roman"/>
            </a:endParaRPr>
          </a:p>
          <a:p>
            <a:pPr algn="l">
              <a:lnSpc>
                <a:spcPct val="107000"/>
              </a:lnSpc>
              <a:spcAft>
                <a:spcPts val="800"/>
              </a:spcAft>
            </a:pPr>
            <a:r>
              <a:rPr lang="ru-RU" sz="12800" dirty="0">
                <a:solidFill>
                  <a:srgbClr val="FF0000"/>
                </a:solidFill>
                <a:latin typeface="Times New Roman"/>
                <a:ea typeface="Calibri"/>
                <a:cs typeface="Times New Roman"/>
              </a:rPr>
              <a:t>Дата проведения: 9 января 2025 </a:t>
            </a:r>
            <a:r>
              <a:rPr lang="ru-RU" sz="12800" dirty="0" smtClean="0">
                <a:solidFill>
                  <a:srgbClr val="FF0000"/>
                </a:solidFill>
                <a:latin typeface="Times New Roman"/>
                <a:ea typeface="Calibri"/>
                <a:cs typeface="Times New Roman"/>
              </a:rPr>
              <a:t>года</a:t>
            </a:r>
          </a:p>
          <a:p>
            <a:pPr algn="l">
              <a:lnSpc>
                <a:spcPct val="107000"/>
              </a:lnSpc>
              <a:spcAft>
                <a:spcPts val="800"/>
              </a:spcAft>
            </a:pPr>
            <a:r>
              <a:rPr lang="ru-RU" sz="12800" dirty="0" smtClean="0">
                <a:solidFill>
                  <a:srgbClr val="FF0000"/>
                </a:solidFill>
                <a:latin typeface="Times New Roman"/>
                <a:ea typeface="Calibri"/>
                <a:cs typeface="Times New Roman"/>
              </a:rPr>
              <a:t>Модератор </a:t>
            </a:r>
            <a:r>
              <a:rPr lang="ru-RU" sz="12800" dirty="0" err="1">
                <a:solidFill>
                  <a:srgbClr val="FF0000"/>
                </a:solidFill>
                <a:latin typeface="Times New Roman"/>
                <a:ea typeface="Calibri"/>
                <a:cs typeface="Times New Roman"/>
              </a:rPr>
              <a:t>Галиева</a:t>
            </a:r>
            <a:r>
              <a:rPr lang="ru-RU" sz="12800" dirty="0">
                <a:solidFill>
                  <a:srgbClr val="FF0000"/>
                </a:solidFill>
                <a:latin typeface="Times New Roman"/>
                <a:ea typeface="Calibri"/>
                <a:cs typeface="Times New Roman"/>
              </a:rPr>
              <a:t> Ш.Б</a:t>
            </a:r>
            <a:endParaRPr lang="ru-RU" sz="12800" dirty="0">
              <a:solidFill>
                <a:srgbClr val="FF0000"/>
              </a:solidFill>
              <a:latin typeface="Calibri"/>
              <a:ea typeface="Calibri"/>
              <a:cs typeface="Times New Roman"/>
            </a:endParaRPr>
          </a:p>
          <a:p>
            <a:pPr lvl="0" algn="l">
              <a:lnSpc>
                <a:spcPct val="115000"/>
              </a:lnSpc>
              <a:spcAft>
                <a:spcPts val="1000"/>
              </a:spcAft>
              <a:buClr>
                <a:srgbClr val="F14124">
                  <a:lumMod val="75000"/>
                </a:srgbClr>
              </a:buClr>
              <a:buSzPct val="130000"/>
            </a:pPr>
            <a:endParaRPr lang="ru-RU" b="1" dirty="0">
              <a:solidFill>
                <a:srgbClr val="212745"/>
              </a:solidFill>
              <a:latin typeface="Trebuchet MS"/>
            </a:endParaRPr>
          </a:p>
          <a:p>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92087"/>
            <a:ext cx="2146300" cy="215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2483768" y="620689"/>
            <a:ext cx="6408712" cy="95410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2800" b="1" i="0" u="none" strike="noStrike" kern="0" cap="none" spc="0" normalizeH="0" baseline="0" noProof="0" dirty="0" smtClean="0">
                <a:ln>
                  <a:noFill/>
                </a:ln>
                <a:solidFill>
                  <a:srgbClr val="FF0000"/>
                </a:solidFill>
                <a:effectLst>
                  <a:reflection blurRad="6350" stA="55000" endA="300" endPos="45500" dir="5400000" sy="-100000" algn="bl" rotWithShape="0"/>
                </a:effectLst>
                <a:uLnTx/>
                <a:uFillTx/>
                <a:latin typeface="Trebuchet MS"/>
                <a:ea typeface="+mj-ea"/>
                <a:cs typeface="+mj-cs"/>
              </a:rPr>
              <a:t>Павлодарский колледж сервиса и питания</a:t>
            </a:r>
            <a:endParaRPr kumimoji="0" lang="ru-RU" sz="1800" b="0" i="0" u="none" strike="noStrike" kern="0" cap="none" spc="0" normalizeH="0" baseline="0" noProof="0" dirty="0" smtClean="0">
              <a:ln>
                <a:noFill/>
              </a:ln>
              <a:solidFill>
                <a:srgbClr val="FF0000"/>
              </a:solidFill>
              <a:effectLst/>
              <a:uLnTx/>
              <a:uFillTx/>
            </a:endParaRPr>
          </a:p>
        </p:txBody>
      </p:sp>
    </p:spTree>
    <p:extLst>
      <p:ext uri="{BB962C8B-B14F-4D97-AF65-F5344CB8AC3E}">
        <p14:creationId xmlns:p14="http://schemas.microsoft.com/office/powerpoint/2010/main" val="626019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0" y="620688"/>
            <a:ext cx="9144000" cy="6237312"/>
          </a:xfrm>
        </p:spPr>
        <p:txBody>
          <a:bodyPr>
            <a:normAutofit fontScale="25000" lnSpcReduction="20000"/>
          </a:bodyPr>
          <a:lstStyle/>
          <a:p>
            <a:pPr marL="342900" lvl="0" indent="-342900">
              <a:lnSpc>
                <a:spcPct val="107000"/>
              </a:lnSpc>
              <a:spcAft>
                <a:spcPts val="800"/>
              </a:spcAft>
              <a:buFont typeface="+mj-lt"/>
              <a:buAutoNum type="arabicPeriod"/>
            </a:pPr>
            <a:r>
              <a:rPr lang="ru-RU" sz="9600" dirty="0" smtClean="0">
                <a:solidFill>
                  <a:schemeClr val="tx1"/>
                </a:solidFill>
                <a:latin typeface="Times New Roman"/>
                <a:ea typeface="Calibri"/>
                <a:cs typeface="Times New Roman"/>
              </a:rPr>
              <a:t>1</a:t>
            </a:r>
            <a:r>
              <a:rPr lang="ru-RU" sz="9600" dirty="0">
                <a:solidFill>
                  <a:schemeClr val="tx1"/>
                </a:solidFill>
                <a:latin typeface="Times New Roman"/>
                <a:ea typeface="Calibri"/>
              </a:rPr>
              <a:t>Работа на платформе – Гончаров К.В </a:t>
            </a:r>
            <a:endParaRPr lang="ru-RU" sz="9600" dirty="0" smtClean="0">
              <a:solidFill>
                <a:schemeClr val="tx1"/>
              </a:solidFill>
              <a:latin typeface="Times New Roman"/>
              <a:ea typeface="Calibri"/>
              <a:cs typeface="Times New Roman"/>
            </a:endParaRPr>
          </a:p>
          <a:p>
            <a:pPr marL="0" lvl="0" indent="0">
              <a:lnSpc>
                <a:spcPct val="107000"/>
              </a:lnSpc>
              <a:spcAft>
                <a:spcPts val="800"/>
              </a:spcAft>
              <a:buNone/>
            </a:pPr>
            <a:r>
              <a:rPr lang="ru-RU" sz="9600" dirty="0" smtClean="0">
                <a:solidFill>
                  <a:schemeClr val="tx1"/>
                </a:solidFill>
                <a:latin typeface="Times New Roman"/>
                <a:ea typeface="Calibri"/>
                <a:cs typeface="Times New Roman"/>
              </a:rPr>
              <a:t>2. Использование </a:t>
            </a:r>
            <a:r>
              <a:rPr lang="ru-RU" sz="9600" dirty="0">
                <a:solidFill>
                  <a:schemeClr val="tx1"/>
                </a:solidFill>
                <a:latin typeface="Times New Roman"/>
                <a:ea typeface="Calibri"/>
                <a:cs typeface="Times New Roman"/>
              </a:rPr>
              <a:t>ИИ и цифровых инструментов в процессе преподавания </a:t>
            </a:r>
            <a:r>
              <a:rPr lang="ru-RU" sz="9600" dirty="0" err="1">
                <a:solidFill>
                  <a:schemeClr val="tx1"/>
                </a:solidFill>
                <a:latin typeface="Times New Roman"/>
                <a:ea typeface="Calibri"/>
                <a:cs typeface="Times New Roman"/>
              </a:rPr>
              <a:t>Алдыбаев</a:t>
            </a:r>
            <a:r>
              <a:rPr lang="ru-RU" sz="9600" dirty="0">
                <a:solidFill>
                  <a:schemeClr val="tx1"/>
                </a:solidFill>
                <a:latin typeface="Times New Roman"/>
                <a:ea typeface="Calibri"/>
                <a:cs typeface="Times New Roman"/>
              </a:rPr>
              <a:t> Т.Г.-ЗР по </a:t>
            </a:r>
            <a:r>
              <a:rPr lang="ru-RU" sz="9600" dirty="0" smtClean="0">
                <a:solidFill>
                  <a:schemeClr val="tx1"/>
                </a:solidFill>
                <a:latin typeface="Times New Roman"/>
                <a:ea typeface="Calibri"/>
                <a:cs typeface="Times New Roman"/>
              </a:rPr>
              <a:t>ИТ</a:t>
            </a:r>
            <a:endParaRPr lang="ru-RU" sz="9600" dirty="0">
              <a:solidFill>
                <a:schemeClr val="tx1"/>
              </a:solidFill>
              <a:latin typeface="Calibri"/>
              <a:ea typeface="Calibri"/>
              <a:cs typeface="Times New Roman"/>
            </a:endParaRPr>
          </a:p>
          <a:p>
            <a:pPr>
              <a:lnSpc>
                <a:spcPct val="107000"/>
              </a:lnSpc>
              <a:spcAft>
                <a:spcPts val="800"/>
              </a:spcAft>
            </a:pPr>
            <a:r>
              <a:rPr lang="ru-RU" sz="9600" dirty="0">
                <a:solidFill>
                  <a:schemeClr val="tx1"/>
                </a:solidFill>
                <a:latin typeface="Times New Roman"/>
                <a:ea typeface="Calibri"/>
                <a:cs typeface="Times New Roman"/>
              </a:rPr>
              <a:t>Виды функциональной грамотности, практическая направленность- </a:t>
            </a:r>
            <a:r>
              <a:rPr lang="ru-RU" sz="9600" dirty="0" err="1">
                <a:solidFill>
                  <a:schemeClr val="tx1"/>
                </a:solidFill>
                <a:latin typeface="Times New Roman"/>
                <a:ea typeface="Calibri"/>
                <a:cs typeface="Times New Roman"/>
              </a:rPr>
              <a:t>Галиева</a:t>
            </a:r>
            <a:r>
              <a:rPr lang="ru-RU" sz="9600" dirty="0">
                <a:solidFill>
                  <a:schemeClr val="tx1"/>
                </a:solidFill>
                <a:latin typeface="Times New Roman"/>
                <a:ea typeface="Calibri"/>
                <a:cs typeface="Times New Roman"/>
              </a:rPr>
              <a:t> Ш.Б.</a:t>
            </a:r>
            <a:endParaRPr lang="ru-RU" sz="9600" dirty="0">
              <a:solidFill>
                <a:schemeClr val="tx1"/>
              </a:solidFill>
              <a:latin typeface="Calibri"/>
              <a:ea typeface="Calibri"/>
              <a:cs typeface="Times New Roman"/>
            </a:endParaRPr>
          </a:p>
          <a:p>
            <a:pPr>
              <a:lnSpc>
                <a:spcPct val="107000"/>
              </a:lnSpc>
              <a:spcAft>
                <a:spcPts val="800"/>
              </a:spcAft>
            </a:pPr>
            <a:r>
              <a:rPr lang="ru-RU" sz="9600" dirty="0">
                <a:solidFill>
                  <a:schemeClr val="tx1"/>
                </a:solidFill>
                <a:latin typeface="Times New Roman"/>
                <a:ea typeface="Calibri"/>
                <a:cs typeface="Times New Roman"/>
              </a:rPr>
              <a:t>1.Математическая </a:t>
            </a:r>
            <a:r>
              <a:rPr lang="ru-RU" sz="9600" dirty="0" err="1" smtClean="0">
                <a:solidFill>
                  <a:schemeClr val="tx1"/>
                </a:solidFill>
                <a:latin typeface="Times New Roman"/>
                <a:ea typeface="Calibri"/>
                <a:cs typeface="Times New Roman"/>
              </a:rPr>
              <a:t>грамотность:нужна</a:t>
            </a:r>
            <a:r>
              <a:rPr lang="ru-RU" sz="9600" dirty="0" smtClean="0">
                <a:solidFill>
                  <a:schemeClr val="tx1"/>
                </a:solidFill>
                <a:latin typeface="Times New Roman"/>
                <a:ea typeface="Calibri"/>
                <a:cs typeface="Times New Roman"/>
              </a:rPr>
              <a:t> </a:t>
            </a:r>
            <a:r>
              <a:rPr lang="ru-RU" sz="9600" dirty="0">
                <a:solidFill>
                  <a:schemeClr val="tx1"/>
                </a:solidFill>
                <a:latin typeface="Times New Roman"/>
                <a:ea typeface="Calibri"/>
                <a:cs typeface="Times New Roman"/>
              </a:rPr>
              <a:t>ли в современном мире?- </a:t>
            </a:r>
            <a:r>
              <a:rPr lang="ru-RU" sz="9600" dirty="0" err="1">
                <a:solidFill>
                  <a:schemeClr val="tx1"/>
                </a:solidFill>
                <a:latin typeface="Times New Roman"/>
                <a:ea typeface="Calibri"/>
                <a:cs typeface="Times New Roman"/>
              </a:rPr>
              <a:t>Калдаманова</a:t>
            </a:r>
            <a:r>
              <a:rPr lang="ru-RU" sz="9600" dirty="0">
                <a:solidFill>
                  <a:schemeClr val="tx1"/>
                </a:solidFill>
                <a:latin typeface="Times New Roman"/>
                <a:ea typeface="Calibri"/>
                <a:cs typeface="Times New Roman"/>
              </a:rPr>
              <a:t> Г.М </a:t>
            </a:r>
            <a:endParaRPr lang="ru-RU" sz="9600" dirty="0">
              <a:solidFill>
                <a:schemeClr val="tx1"/>
              </a:solidFill>
              <a:latin typeface="Calibri"/>
              <a:ea typeface="Calibri"/>
              <a:cs typeface="Times New Roman"/>
            </a:endParaRPr>
          </a:p>
          <a:p>
            <a:pPr>
              <a:lnSpc>
                <a:spcPct val="107000"/>
              </a:lnSpc>
              <a:spcAft>
                <a:spcPts val="800"/>
              </a:spcAft>
            </a:pPr>
            <a:r>
              <a:rPr lang="ru-RU" sz="9600" dirty="0">
                <a:solidFill>
                  <a:schemeClr val="tx1"/>
                </a:solidFill>
                <a:latin typeface="Times New Roman"/>
                <a:ea typeface="Calibri"/>
                <a:cs typeface="Times New Roman"/>
              </a:rPr>
              <a:t>2.Естественнонаучная грамотность-  Гулько И.Г</a:t>
            </a:r>
            <a:endParaRPr lang="ru-RU" sz="9600" dirty="0">
              <a:solidFill>
                <a:schemeClr val="tx1"/>
              </a:solidFill>
              <a:latin typeface="Calibri"/>
              <a:ea typeface="Calibri"/>
              <a:cs typeface="Times New Roman"/>
            </a:endParaRPr>
          </a:p>
          <a:p>
            <a:pPr>
              <a:lnSpc>
                <a:spcPct val="107000"/>
              </a:lnSpc>
              <a:spcAft>
                <a:spcPts val="800"/>
              </a:spcAft>
            </a:pPr>
            <a:r>
              <a:rPr lang="ru-RU" sz="9600" dirty="0">
                <a:solidFill>
                  <a:schemeClr val="tx1"/>
                </a:solidFill>
                <a:latin typeface="Times New Roman"/>
                <a:ea typeface="Calibri"/>
                <a:cs typeface="Times New Roman"/>
              </a:rPr>
              <a:t>3.Финансовая грамотность- </a:t>
            </a:r>
            <a:r>
              <a:rPr lang="ru-RU" sz="9600" dirty="0" err="1">
                <a:solidFill>
                  <a:schemeClr val="tx1"/>
                </a:solidFill>
                <a:latin typeface="Times New Roman"/>
                <a:ea typeface="Calibri"/>
                <a:cs typeface="Times New Roman"/>
              </a:rPr>
              <a:t>Есмагамбетов</a:t>
            </a:r>
            <a:r>
              <a:rPr lang="ru-RU" sz="9600" dirty="0">
                <a:solidFill>
                  <a:schemeClr val="tx1"/>
                </a:solidFill>
                <a:latin typeface="Times New Roman"/>
                <a:ea typeface="Calibri"/>
                <a:cs typeface="Times New Roman"/>
              </a:rPr>
              <a:t> </a:t>
            </a:r>
            <a:r>
              <a:rPr lang="ru-RU" sz="9600" dirty="0" smtClean="0">
                <a:solidFill>
                  <a:schemeClr val="tx1"/>
                </a:solidFill>
                <a:latin typeface="Times New Roman"/>
                <a:ea typeface="Calibri"/>
                <a:cs typeface="Times New Roman"/>
              </a:rPr>
              <a:t>И.Д</a:t>
            </a:r>
            <a:endParaRPr lang="ru-RU" sz="9600" dirty="0">
              <a:solidFill>
                <a:schemeClr val="tx1"/>
              </a:solidFill>
              <a:latin typeface="Times New Roman"/>
              <a:ea typeface="Calibri"/>
              <a:cs typeface="Times New Roman"/>
            </a:endParaRPr>
          </a:p>
          <a:p>
            <a:pPr>
              <a:lnSpc>
                <a:spcPct val="107000"/>
              </a:lnSpc>
              <a:spcAft>
                <a:spcPts val="800"/>
              </a:spcAft>
            </a:pPr>
            <a:r>
              <a:rPr lang="ru-RU" sz="9600" dirty="0" smtClean="0">
                <a:solidFill>
                  <a:schemeClr val="tx1"/>
                </a:solidFill>
                <a:latin typeface="Times New Roman"/>
                <a:ea typeface="Calibri"/>
                <a:cs typeface="Times New Roman"/>
              </a:rPr>
              <a:t>4.Глобальные </a:t>
            </a:r>
            <a:r>
              <a:rPr lang="ru-RU" sz="9600" dirty="0">
                <a:solidFill>
                  <a:schemeClr val="tx1"/>
                </a:solidFill>
                <a:latin typeface="Times New Roman"/>
                <a:ea typeface="Calibri"/>
                <a:cs typeface="Times New Roman"/>
              </a:rPr>
              <a:t>компетенции- Тем</a:t>
            </a:r>
            <a:r>
              <a:rPr lang="kk-KZ" sz="9600" dirty="0">
                <a:solidFill>
                  <a:schemeClr val="tx1"/>
                </a:solidFill>
                <a:latin typeface="Times New Roman"/>
                <a:ea typeface="Calibri"/>
                <a:cs typeface="Times New Roman"/>
              </a:rPr>
              <a:t>ірболат В.А</a:t>
            </a:r>
            <a:endParaRPr lang="ru-RU" sz="9600" dirty="0">
              <a:solidFill>
                <a:schemeClr val="tx1"/>
              </a:solidFill>
              <a:latin typeface="Calibri"/>
              <a:ea typeface="Calibri"/>
              <a:cs typeface="Times New Roman"/>
            </a:endParaRPr>
          </a:p>
          <a:p>
            <a:pPr>
              <a:lnSpc>
                <a:spcPct val="107000"/>
              </a:lnSpc>
              <a:spcAft>
                <a:spcPts val="800"/>
              </a:spcAft>
            </a:pPr>
            <a:r>
              <a:rPr lang="ru-RU" sz="9600" dirty="0">
                <a:solidFill>
                  <a:schemeClr val="tx1"/>
                </a:solidFill>
                <a:latin typeface="Times New Roman"/>
                <a:ea typeface="Calibri"/>
                <a:cs typeface="Times New Roman"/>
              </a:rPr>
              <a:t>5. </a:t>
            </a:r>
            <a:r>
              <a:rPr lang="kk-KZ" sz="9600" dirty="0">
                <a:solidFill>
                  <a:schemeClr val="tx1"/>
                </a:solidFill>
                <a:latin typeface="Times New Roman"/>
                <a:ea typeface="Calibri"/>
                <a:cs typeface="Times New Roman"/>
              </a:rPr>
              <a:t>Формирование к</a:t>
            </a:r>
            <a:r>
              <a:rPr lang="ru-RU" sz="9600" dirty="0" err="1">
                <a:solidFill>
                  <a:schemeClr val="tx1"/>
                </a:solidFill>
                <a:latin typeface="Times New Roman"/>
                <a:ea typeface="Calibri"/>
                <a:cs typeface="Times New Roman"/>
              </a:rPr>
              <a:t>реативно</a:t>
            </a:r>
            <a:r>
              <a:rPr lang="kk-KZ" sz="9600" dirty="0">
                <a:solidFill>
                  <a:schemeClr val="tx1"/>
                </a:solidFill>
                <a:latin typeface="Times New Roman"/>
                <a:ea typeface="Calibri"/>
                <a:cs typeface="Times New Roman"/>
              </a:rPr>
              <a:t>го </a:t>
            </a:r>
            <a:r>
              <a:rPr lang="ru-RU" sz="9600" dirty="0" err="1">
                <a:solidFill>
                  <a:schemeClr val="tx1"/>
                </a:solidFill>
                <a:latin typeface="Times New Roman"/>
                <a:ea typeface="Calibri"/>
                <a:cs typeface="Times New Roman"/>
              </a:rPr>
              <a:t>мышлени</a:t>
            </a:r>
            <a:r>
              <a:rPr lang="kk-KZ" sz="9600" dirty="0">
                <a:solidFill>
                  <a:schemeClr val="tx1"/>
                </a:solidFill>
                <a:latin typeface="Times New Roman"/>
                <a:ea typeface="Calibri"/>
                <a:cs typeface="Times New Roman"/>
              </a:rPr>
              <a:t>я</a:t>
            </a:r>
            <a:r>
              <a:rPr lang="ru-RU" sz="9600" dirty="0">
                <a:solidFill>
                  <a:schemeClr val="tx1"/>
                </a:solidFill>
                <a:latin typeface="Times New Roman"/>
                <a:ea typeface="Calibri"/>
                <a:cs typeface="Times New Roman"/>
              </a:rPr>
              <a:t>-</a:t>
            </a:r>
            <a:r>
              <a:rPr lang="kk-KZ" sz="9600" dirty="0">
                <a:solidFill>
                  <a:schemeClr val="tx1"/>
                </a:solidFill>
                <a:latin typeface="Times New Roman"/>
                <a:ea typeface="Calibri"/>
                <a:cs typeface="Times New Roman"/>
              </a:rPr>
              <a:t> Емельянова В.В</a:t>
            </a:r>
            <a:endParaRPr lang="ru-RU" sz="9600" dirty="0">
              <a:solidFill>
                <a:schemeClr val="tx1"/>
              </a:solidFill>
              <a:latin typeface="Calibri"/>
              <a:ea typeface="Calibri"/>
              <a:cs typeface="Times New Roman"/>
            </a:endParaRPr>
          </a:p>
          <a:p>
            <a:pPr>
              <a:lnSpc>
                <a:spcPct val="107000"/>
              </a:lnSpc>
              <a:spcAft>
                <a:spcPts val="800"/>
              </a:spcAft>
            </a:pPr>
            <a:r>
              <a:rPr lang="kk-KZ" sz="9600" dirty="0">
                <a:solidFill>
                  <a:schemeClr val="tx1"/>
                </a:solidFill>
                <a:latin typeface="Times New Roman"/>
                <a:ea typeface="Calibri"/>
                <a:cs typeface="Times New Roman"/>
              </a:rPr>
              <a:t>6. Логическое мышление- игра Баймульдинова Г.К</a:t>
            </a:r>
            <a:endParaRPr lang="ru-RU" sz="9600" dirty="0">
              <a:solidFill>
                <a:schemeClr val="tx1"/>
              </a:solidFill>
              <a:latin typeface="Calibri"/>
              <a:ea typeface="Calibri"/>
              <a:cs typeface="Times New Roman"/>
            </a:endParaRPr>
          </a:p>
          <a:p>
            <a:pPr>
              <a:lnSpc>
                <a:spcPct val="107000"/>
              </a:lnSpc>
              <a:spcAft>
                <a:spcPts val="800"/>
              </a:spcAft>
            </a:pPr>
            <a:r>
              <a:rPr lang="ru-RU" sz="9600" dirty="0">
                <a:solidFill>
                  <a:schemeClr val="tx1"/>
                </a:solidFill>
                <a:latin typeface="Times New Roman"/>
                <a:ea typeface="Calibri"/>
                <a:cs typeface="Times New Roman"/>
              </a:rPr>
              <a:t>7. Воспитание Читательской  грамотности</a:t>
            </a:r>
            <a:r>
              <a:rPr lang="kk-KZ" sz="9600" dirty="0">
                <a:solidFill>
                  <a:schemeClr val="tx1"/>
                </a:solidFill>
                <a:latin typeface="Times New Roman"/>
                <a:ea typeface="Calibri"/>
                <a:cs typeface="Times New Roman"/>
              </a:rPr>
              <a:t> в рамках «Читающий колледж» Архипова М.А</a:t>
            </a:r>
            <a:endParaRPr lang="ru-RU" sz="9600" dirty="0">
              <a:solidFill>
                <a:schemeClr val="tx1"/>
              </a:solidFill>
              <a:latin typeface="Calibri"/>
              <a:ea typeface="Calibri"/>
              <a:cs typeface="Times New Roman"/>
            </a:endParaRPr>
          </a:p>
          <a:p>
            <a:pPr>
              <a:lnSpc>
                <a:spcPct val="107000"/>
              </a:lnSpc>
              <a:spcAft>
                <a:spcPts val="800"/>
              </a:spcAft>
            </a:pPr>
            <a:r>
              <a:rPr lang="ru-RU" sz="9600" dirty="0">
                <a:solidFill>
                  <a:schemeClr val="tx1"/>
                </a:solidFill>
                <a:latin typeface="Times New Roman"/>
                <a:ea typeface="Calibri"/>
                <a:cs typeface="Times New Roman"/>
              </a:rPr>
              <a:t> </a:t>
            </a:r>
            <a:endParaRPr lang="ru-RU" sz="9600" dirty="0">
              <a:solidFill>
                <a:schemeClr val="tx1"/>
              </a:solidFill>
              <a:latin typeface="Calibri"/>
              <a:ea typeface="Calibri"/>
              <a:cs typeface="Times New Roman"/>
            </a:endParaRPr>
          </a:p>
          <a:p>
            <a:pPr marL="0" indent="0">
              <a:buNone/>
            </a:pPr>
            <a:endParaRPr lang="ru-RU" dirty="0"/>
          </a:p>
        </p:txBody>
      </p:sp>
      <p:sp>
        <p:nvSpPr>
          <p:cNvPr id="3" name="Заголовок 2"/>
          <p:cNvSpPr>
            <a:spLocks noGrp="1"/>
          </p:cNvSpPr>
          <p:nvPr>
            <p:ph type="title"/>
          </p:nvPr>
        </p:nvSpPr>
        <p:spPr>
          <a:xfrm>
            <a:off x="457200" y="338328"/>
            <a:ext cx="8229600" cy="786416"/>
          </a:xfrm>
        </p:spPr>
        <p:txBody>
          <a:bodyPr>
            <a:normAutofit fontScale="90000"/>
          </a:bodyPr>
          <a:lstStyle/>
          <a:p>
            <a:pPr>
              <a:lnSpc>
                <a:spcPct val="107000"/>
              </a:lnSpc>
              <a:spcAft>
                <a:spcPts val="800"/>
              </a:spcAft>
            </a:pPr>
            <a:r>
              <a:rPr lang="ru-RU" b="1" dirty="0">
                <a:solidFill>
                  <a:schemeClr val="tx1"/>
                </a:solidFill>
                <a:latin typeface="Times New Roman"/>
                <a:ea typeface="Calibri"/>
                <a:cs typeface="Times New Roman"/>
              </a:rPr>
              <a:t>Ход семинара:</a:t>
            </a:r>
            <a:r>
              <a:rPr lang="ru-RU" sz="3600" dirty="0">
                <a:solidFill>
                  <a:schemeClr val="tx1"/>
                </a:solidFill>
                <a:latin typeface="Calibri"/>
                <a:ea typeface="Calibri"/>
                <a:cs typeface="Times New Roman"/>
              </a:rPr>
              <a:t/>
            </a:r>
            <a:br>
              <a:rPr lang="ru-RU" sz="3600" dirty="0">
                <a:solidFill>
                  <a:schemeClr val="tx1"/>
                </a:solidFill>
                <a:latin typeface="Calibri"/>
                <a:ea typeface="Calibri"/>
                <a:cs typeface="Times New Roman"/>
              </a:rPr>
            </a:br>
            <a:endParaRPr lang="ru-RU" dirty="0">
              <a:solidFill>
                <a:schemeClr val="tx1"/>
              </a:solidFill>
            </a:endParaRPr>
          </a:p>
        </p:txBody>
      </p:sp>
    </p:spTree>
    <p:extLst>
      <p:ext uri="{BB962C8B-B14F-4D97-AF65-F5344CB8AC3E}">
        <p14:creationId xmlns:p14="http://schemas.microsoft.com/office/powerpoint/2010/main" val="2518481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260648"/>
            <a:ext cx="8568951" cy="5865515"/>
          </a:xfrm>
        </p:spPr>
        <p:txBody>
          <a:bodyPr>
            <a:normAutofit fontScale="62500" lnSpcReduction="20000"/>
          </a:bodyPr>
          <a:lstStyle/>
          <a:p>
            <a:pPr algn="just">
              <a:lnSpc>
                <a:spcPct val="115000"/>
              </a:lnSpc>
              <a:spcAft>
                <a:spcPts val="1000"/>
              </a:spcAft>
            </a:pPr>
            <a:r>
              <a:rPr lang="ru-RU" dirty="0">
                <a:latin typeface="Times New Roman"/>
                <a:ea typeface="Calibri"/>
                <a:cs typeface="Times New Roman"/>
              </a:rPr>
              <a:t>09.01.2025 </a:t>
            </a:r>
            <a:r>
              <a:rPr lang="ru-RU" dirty="0" err="1">
                <a:latin typeface="Times New Roman"/>
                <a:ea typeface="Calibri"/>
                <a:cs typeface="Times New Roman"/>
              </a:rPr>
              <a:t>жылы</a:t>
            </a:r>
            <a:r>
              <a:rPr lang="ru-RU" dirty="0">
                <a:latin typeface="Times New Roman"/>
                <a:ea typeface="Calibri"/>
                <a:cs typeface="Times New Roman"/>
              </a:rPr>
              <a:t> Павлодар сервис </a:t>
            </a:r>
            <a:r>
              <a:rPr lang="ru-RU" dirty="0" err="1">
                <a:latin typeface="Times New Roman"/>
                <a:ea typeface="Calibri"/>
                <a:cs typeface="Times New Roman"/>
              </a:rPr>
              <a:t>және</a:t>
            </a:r>
            <a:r>
              <a:rPr lang="ru-RU" dirty="0">
                <a:latin typeface="Times New Roman"/>
                <a:ea typeface="Calibri"/>
                <a:cs typeface="Times New Roman"/>
              </a:rPr>
              <a:t> </a:t>
            </a:r>
            <a:r>
              <a:rPr lang="ru-RU" dirty="0" err="1">
                <a:latin typeface="Times New Roman"/>
                <a:ea typeface="Calibri"/>
                <a:cs typeface="Times New Roman"/>
              </a:rPr>
              <a:t>тамақтану</a:t>
            </a:r>
            <a:r>
              <a:rPr lang="ru-RU" dirty="0">
                <a:latin typeface="Times New Roman"/>
                <a:ea typeface="Calibri"/>
                <a:cs typeface="Times New Roman"/>
              </a:rPr>
              <a:t> </a:t>
            </a:r>
            <a:r>
              <a:rPr lang="ru-RU" dirty="0" err="1">
                <a:latin typeface="Times New Roman"/>
                <a:ea typeface="Calibri"/>
                <a:cs typeface="Times New Roman"/>
              </a:rPr>
              <a:t>колледжінде</a:t>
            </a:r>
            <a:r>
              <a:rPr lang="ru-RU" dirty="0">
                <a:latin typeface="Times New Roman"/>
                <a:ea typeface="Calibri"/>
                <a:cs typeface="Times New Roman"/>
              </a:rPr>
              <a:t> </a:t>
            </a:r>
            <a:r>
              <a:rPr lang="kk-KZ" dirty="0">
                <a:latin typeface="Times New Roman"/>
                <a:ea typeface="Calibri"/>
                <a:cs typeface="Times New Roman"/>
              </a:rPr>
              <a:t>“К</a:t>
            </a:r>
            <a:r>
              <a:rPr lang="ru-RU" dirty="0">
                <a:latin typeface="Times New Roman"/>
                <a:ea typeface="Calibri"/>
                <a:cs typeface="Times New Roman"/>
              </a:rPr>
              <a:t>колледж </a:t>
            </a:r>
            <a:r>
              <a:rPr lang="ru-RU" dirty="0" err="1">
                <a:latin typeface="Times New Roman"/>
                <a:ea typeface="Calibri"/>
                <a:cs typeface="Times New Roman"/>
              </a:rPr>
              <a:t>студенттерінің</a:t>
            </a:r>
            <a:r>
              <a:rPr lang="ru-RU" dirty="0">
                <a:latin typeface="Times New Roman"/>
                <a:ea typeface="Calibri"/>
                <a:cs typeface="Times New Roman"/>
              </a:rPr>
              <a:t> </a:t>
            </a:r>
            <a:r>
              <a:rPr lang="ru-RU" dirty="0" err="1">
                <a:latin typeface="Times New Roman"/>
                <a:ea typeface="Calibri"/>
                <a:cs typeface="Times New Roman"/>
              </a:rPr>
              <a:t>функционалдық</a:t>
            </a:r>
            <a:r>
              <a:rPr lang="ru-RU" dirty="0">
                <a:latin typeface="Times New Roman"/>
                <a:ea typeface="Calibri"/>
                <a:cs typeface="Times New Roman"/>
              </a:rPr>
              <a:t> </a:t>
            </a:r>
            <a:r>
              <a:rPr lang="ru-RU" dirty="0" err="1">
                <a:latin typeface="Times New Roman"/>
                <a:ea typeface="Calibri"/>
                <a:cs typeface="Times New Roman"/>
              </a:rPr>
              <a:t>сауаттылығын</a:t>
            </a:r>
            <a:r>
              <a:rPr lang="ru-RU" dirty="0">
                <a:latin typeface="Times New Roman"/>
                <a:ea typeface="Calibri"/>
                <a:cs typeface="Times New Roman"/>
              </a:rPr>
              <a:t> </a:t>
            </a:r>
            <a:r>
              <a:rPr lang="ru-RU" dirty="0" err="1">
                <a:latin typeface="Times New Roman"/>
                <a:ea typeface="Calibri"/>
                <a:cs typeface="Times New Roman"/>
              </a:rPr>
              <a:t>қалыптастыру</a:t>
            </a:r>
            <a:r>
              <a:rPr lang="kk-KZ" dirty="0">
                <a:latin typeface="Times New Roman"/>
                <a:ea typeface="Calibri"/>
                <a:cs typeface="Times New Roman"/>
              </a:rPr>
              <a:t>. Нейрондық желілер арқылы материалдар жасау бойынша практикалық жұмыс тақырыбында әдістемелік семинар өтті. Башының ақпараттық технологиялар бойынша орынбасары Т.Г.Алдыбаев "Оқыту процесінде жасанды интеллект пен цифрлық құралдарды қолдану" атты баяндамамен сөз сөйлеп, әртүрлі материалдар, презентациялар құру бойынша практикалық жұмыстар жасалды. К.В.Гончаров әріптестерін оқыту процестерін автоматтандыруға көмектесетін оқытуды басқару жүйесімен (LMS) таныстырды. Практикалық ұсыныстар, сондай-ақ әртүрлі жүйелердің артықшылықтары мен кемшіліктері туралы айтылды.</a:t>
            </a:r>
            <a:endParaRPr lang="ru-RU" sz="2000" dirty="0">
              <a:latin typeface="Calibri"/>
              <a:ea typeface="Calibri"/>
              <a:cs typeface="Times New Roman"/>
            </a:endParaRPr>
          </a:p>
          <a:p>
            <a:pPr algn="just">
              <a:lnSpc>
                <a:spcPct val="115000"/>
              </a:lnSpc>
              <a:spcAft>
                <a:spcPts val="1000"/>
              </a:spcAft>
            </a:pPr>
            <a:r>
              <a:rPr lang="kk-KZ" dirty="0">
                <a:latin typeface="Times New Roman"/>
                <a:ea typeface="Calibri"/>
                <a:cs typeface="Times New Roman"/>
              </a:rPr>
              <a:t>       Функционалдық сауаттылық түрлері туралы семинардың екінші бөлімі де қызықты болды. Бұл тақырыптың практикалық бағыты туралы "Математикалық сауаттылық: қазіргі әлемде қажет пе” тақырыбында басшының оқу жұмысы жөніндегі орынбасары Г.М.Калдаманова айтса, биология сабақтарында жаратылыстану сауаттылығы туралы биология пәнінің оқытушысы И.Г.Гулько айтып берді. </a:t>
            </a:r>
            <a:r>
              <a:rPr lang="ru-RU" dirty="0">
                <a:latin typeface="Times New Roman"/>
                <a:ea typeface="Calibri"/>
                <a:cs typeface="Times New Roman"/>
              </a:rPr>
              <a:t>"</a:t>
            </a:r>
            <a:r>
              <a:rPr lang="ru-RU" dirty="0" err="1">
                <a:latin typeface="Times New Roman"/>
                <a:ea typeface="Calibri"/>
                <a:cs typeface="Times New Roman"/>
              </a:rPr>
              <a:t>Қаржылық</a:t>
            </a:r>
            <a:r>
              <a:rPr lang="ru-RU" dirty="0">
                <a:latin typeface="Times New Roman"/>
                <a:ea typeface="Calibri"/>
                <a:cs typeface="Times New Roman"/>
              </a:rPr>
              <a:t> </a:t>
            </a:r>
            <a:r>
              <a:rPr lang="ru-RU" dirty="0" err="1">
                <a:latin typeface="Times New Roman"/>
                <a:ea typeface="Calibri"/>
                <a:cs typeface="Times New Roman"/>
              </a:rPr>
              <a:t>сауаттылық</a:t>
            </a:r>
            <a:r>
              <a:rPr lang="ru-RU" dirty="0">
                <a:latin typeface="Times New Roman"/>
                <a:ea typeface="Calibri"/>
                <a:cs typeface="Times New Roman"/>
              </a:rPr>
              <a:t>. </a:t>
            </a:r>
            <a:r>
              <a:rPr lang="ru-RU" dirty="0" err="1">
                <a:latin typeface="Times New Roman"/>
                <a:ea typeface="Calibri"/>
                <a:cs typeface="Times New Roman"/>
              </a:rPr>
              <a:t>Табысқа</a:t>
            </a:r>
            <a:r>
              <a:rPr lang="ru-RU" dirty="0">
                <a:latin typeface="Times New Roman"/>
                <a:ea typeface="Calibri"/>
                <a:cs typeface="Times New Roman"/>
              </a:rPr>
              <a:t> </a:t>
            </a:r>
            <a:r>
              <a:rPr lang="ru-RU" dirty="0" err="1">
                <a:latin typeface="Times New Roman"/>
                <a:ea typeface="Calibri"/>
                <a:cs typeface="Times New Roman"/>
              </a:rPr>
              <a:t>жету</a:t>
            </a:r>
            <a:r>
              <a:rPr lang="ru-RU" dirty="0">
                <a:latin typeface="Times New Roman"/>
                <a:ea typeface="Calibri"/>
                <a:cs typeface="Times New Roman"/>
              </a:rPr>
              <a:t> </a:t>
            </a:r>
            <a:r>
              <a:rPr lang="ru-RU" dirty="0" err="1">
                <a:latin typeface="Times New Roman"/>
                <a:ea typeface="Calibri"/>
                <a:cs typeface="Times New Roman"/>
              </a:rPr>
              <a:t>жолы</a:t>
            </a:r>
            <a:r>
              <a:rPr lang="ru-RU" dirty="0">
                <a:latin typeface="Times New Roman"/>
                <a:ea typeface="Calibri"/>
                <a:cs typeface="Times New Roman"/>
              </a:rPr>
              <a:t>" </a:t>
            </a:r>
            <a:r>
              <a:rPr lang="ru-RU" dirty="0" err="1">
                <a:latin typeface="Times New Roman"/>
                <a:ea typeface="Calibri"/>
                <a:cs typeface="Times New Roman"/>
              </a:rPr>
              <a:t>студенттердің</a:t>
            </a:r>
            <a:r>
              <a:rPr lang="ru-RU" dirty="0">
                <a:latin typeface="Times New Roman"/>
                <a:ea typeface="Calibri"/>
                <a:cs typeface="Times New Roman"/>
              </a:rPr>
              <a:t> </a:t>
            </a:r>
            <a:r>
              <a:rPr lang="ru-RU" dirty="0" err="1">
                <a:latin typeface="Times New Roman"/>
                <a:ea typeface="Calibri"/>
                <a:cs typeface="Times New Roman"/>
              </a:rPr>
              <a:t>қаржылық</a:t>
            </a:r>
            <a:r>
              <a:rPr lang="ru-RU" dirty="0">
                <a:latin typeface="Times New Roman"/>
                <a:ea typeface="Calibri"/>
                <a:cs typeface="Times New Roman"/>
              </a:rPr>
              <a:t> </a:t>
            </a:r>
            <a:r>
              <a:rPr lang="ru-RU" dirty="0" err="1">
                <a:latin typeface="Times New Roman"/>
                <a:ea typeface="Calibri"/>
                <a:cs typeface="Times New Roman"/>
              </a:rPr>
              <a:t>мінез-құлқында</a:t>
            </a:r>
            <a:r>
              <a:rPr lang="ru-RU" dirty="0">
                <a:latin typeface="Times New Roman"/>
                <a:ea typeface="Calibri"/>
                <a:cs typeface="Times New Roman"/>
              </a:rPr>
              <a:t> </a:t>
            </a:r>
            <a:r>
              <a:rPr lang="ru-RU" dirty="0" err="1">
                <a:latin typeface="Times New Roman"/>
                <a:ea typeface="Calibri"/>
                <a:cs typeface="Times New Roman"/>
              </a:rPr>
              <a:t>қандай</a:t>
            </a:r>
            <a:r>
              <a:rPr lang="ru-RU" dirty="0">
                <a:latin typeface="Times New Roman"/>
                <a:ea typeface="Calibri"/>
                <a:cs typeface="Times New Roman"/>
              </a:rPr>
              <a:t> </a:t>
            </a:r>
            <a:r>
              <a:rPr lang="ru-RU" dirty="0" err="1">
                <a:latin typeface="Times New Roman"/>
                <a:ea typeface="Calibri"/>
                <a:cs typeface="Times New Roman"/>
              </a:rPr>
              <a:t>қателіктер</a:t>
            </a:r>
            <a:r>
              <a:rPr lang="ru-RU" dirty="0">
                <a:latin typeface="Times New Roman"/>
                <a:ea typeface="Calibri"/>
                <a:cs typeface="Times New Roman"/>
              </a:rPr>
              <a:t> </a:t>
            </a:r>
            <a:r>
              <a:rPr lang="ru-RU" dirty="0" err="1">
                <a:latin typeface="Times New Roman"/>
                <a:ea typeface="Calibri"/>
                <a:cs typeface="Times New Roman"/>
              </a:rPr>
              <a:t>болуы</a:t>
            </a:r>
            <a:r>
              <a:rPr lang="ru-RU" dirty="0">
                <a:latin typeface="Times New Roman"/>
                <a:ea typeface="Calibri"/>
                <a:cs typeface="Times New Roman"/>
              </a:rPr>
              <a:t> </a:t>
            </a:r>
            <a:r>
              <a:rPr lang="ru-RU" dirty="0" err="1">
                <a:latin typeface="Times New Roman"/>
                <a:ea typeface="Calibri"/>
                <a:cs typeface="Times New Roman"/>
              </a:rPr>
              <a:t>мүмкін</a:t>
            </a:r>
            <a:r>
              <a:rPr lang="ru-RU" dirty="0">
                <a:latin typeface="Times New Roman"/>
                <a:ea typeface="Calibri"/>
                <a:cs typeface="Times New Roman"/>
              </a:rPr>
              <a:t>, </a:t>
            </a:r>
            <a:r>
              <a:rPr lang="ru-RU" dirty="0" err="1">
                <a:latin typeface="Times New Roman"/>
                <a:ea typeface="Calibri"/>
                <a:cs typeface="Times New Roman"/>
              </a:rPr>
              <a:t>бұл</a:t>
            </a:r>
            <a:r>
              <a:rPr lang="ru-RU" dirty="0">
                <a:latin typeface="Times New Roman"/>
                <a:ea typeface="Calibri"/>
                <a:cs typeface="Times New Roman"/>
              </a:rPr>
              <a:t> </a:t>
            </a:r>
            <a:r>
              <a:rPr lang="ru-RU" dirty="0" err="1">
                <a:latin typeface="Times New Roman"/>
                <a:ea typeface="Calibri"/>
                <a:cs typeface="Times New Roman"/>
              </a:rPr>
              <a:t>тақырыпты</a:t>
            </a:r>
            <a:r>
              <a:rPr lang="ru-RU" dirty="0">
                <a:latin typeface="Times New Roman"/>
                <a:ea typeface="Calibri"/>
                <a:cs typeface="Times New Roman"/>
              </a:rPr>
              <a:t> экономика </a:t>
            </a:r>
            <a:r>
              <a:rPr lang="ru-RU" dirty="0" err="1">
                <a:latin typeface="Times New Roman"/>
                <a:ea typeface="Calibri"/>
                <a:cs typeface="Times New Roman"/>
              </a:rPr>
              <a:t>оқытушысы</a:t>
            </a:r>
            <a:r>
              <a:rPr lang="ru-RU" dirty="0">
                <a:latin typeface="Times New Roman"/>
                <a:ea typeface="Calibri"/>
                <a:cs typeface="Times New Roman"/>
              </a:rPr>
              <a:t> </a:t>
            </a:r>
            <a:r>
              <a:rPr lang="kk-KZ" dirty="0">
                <a:latin typeface="Times New Roman"/>
                <a:ea typeface="Calibri"/>
                <a:cs typeface="Times New Roman"/>
              </a:rPr>
              <a:t>И.Д.</a:t>
            </a:r>
            <a:r>
              <a:rPr lang="ru-RU" dirty="0" err="1">
                <a:latin typeface="Times New Roman"/>
                <a:ea typeface="Calibri"/>
                <a:cs typeface="Times New Roman"/>
              </a:rPr>
              <a:t>Есма</a:t>
            </a:r>
            <a:r>
              <a:rPr lang="kk-KZ" dirty="0">
                <a:latin typeface="Times New Roman"/>
                <a:ea typeface="Calibri"/>
                <a:cs typeface="Times New Roman"/>
              </a:rPr>
              <a:t>г</a:t>
            </a:r>
            <a:r>
              <a:rPr lang="ru-RU" dirty="0" err="1">
                <a:latin typeface="Times New Roman"/>
                <a:ea typeface="Calibri"/>
                <a:cs typeface="Times New Roman"/>
              </a:rPr>
              <a:t>амбетов</a:t>
            </a:r>
            <a:r>
              <a:rPr lang="ru-RU" dirty="0">
                <a:latin typeface="Times New Roman"/>
                <a:ea typeface="Calibri"/>
                <a:cs typeface="Times New Roman"/>
              </a:rPr>
              <a:t> </a:t>
            </a:r>
            <a:r>
              <a:rPr lang="ru-RU" dirty="0" err="1">
                <a:latin typeface="Times New Roman"/>
                <a:ea typeface="Calibri"/>
                <a:cs typeface="Times New Roman"/>
              </a:rPr>
              <a:t>ашты</a:t>
            </a:r>
            <a:r>
              <a:rPr lang="ru-RU" dirty="0">
                <a:latin typeface="Times New Roman"/>
                <a:ea typeface="Calibri"/>
                <a:cs typeface="Times New Roman"/>
              </a:rPr>
              <a:t>. </a:t>
            </a:r>
            <a:r>
              <a:rPr lang="kk-KZ" dirty="0">
                <a:latin typeface="Times New Roman"/>
                <a:ea typeface="Calibri"/>
                <a:cs typeface="Times New Roman"/>
              </a:rPr>
              <a:t>"Жаһандық құзыреттілік" курсын оқу кезінде икемді дағдыларды қалыптастыру туралы В.А.Темірболат қызықты айтып берді. Шығармашылық ойлауды қалыптастыру және бұл аспаз және кондитер мамандығымен қалай байланысты, арнайы пәндер оқытушысы В.В.Емельянова сөз сөйледі. Студенттерді қалай қызықтыруға болады, көбірек оқуға қалай ынталандыруға болады және "Логика қайда?" ойынын өткізу арқылы логикалық ойлауды қалай дамыту керектігін білуді орыс тілі мен әдебиеті пәнінің оқытушысы Г.К.Баймульдинова көрсетті және "оқитын колледж" аясында оқу сауаттылығы туралы колледж кітапханашысы М.А.Архипова айтып берді. </a:t>
            </a:r>
            <a:r>
              <a:rPr lang="ru-RU" dirty="0" err="1">
                <a:latin typeface="Times New Roman"/>
                <a:ea typeface="Calibri"/>
                <a:cs typeface="Times New Roman"/>
              </a:rPr>
              <a:t>Аталған</a:t>
            </a:r>
            <a:r>
              <a:rPr lang="ru-RU" dirty="0">
                <a:latin typeface="Times New Roman"/>
                <a:ea typeface="Calibri"/>
                <a:cs typeface="Times New Roman"/>
              </a:rPr>
              <a:t> </a:t>
            </a:r>
            <a:r>
              <a:rPr lang="ru-RU" dirty="0" err="1">
                <a:latin typeface="Times New Roman"/>
                <a:ea typeface="Calibri"/>
                <a:cs typeface="Times New Roman"/>
              </a:rPr>
              <a:t>семинардың</a:t>
            </a:r>
            <a:r>
              <a:rPr lang="ru-RU" dirty="0">
                <a:latin typeface="Times New Roman"/>
                <a:ea typeface="Calibri"/>
                <a:cs typeface="Times New Roman"/>
              </a:rPr>
              <a:t> модераторы </a:t>
            </a:r>
            <a:r>
              <a:rPr lang="ru-RU" dirty="0" err="1">
                <a:latin typeface="Times New Roman"/>
                <a:ea typeface="Calibri"/>
                <a:cs typeface="Times New Roman"/>
              </a:rPr>
              <a:t>әдіскер</a:t>
            </a:r>
            <a:r>
              <a:rPr lang="ru-RU" dirty="0">
                <a:latin typeface="Times New Roman"/>
                <a:ea typeface="Calibri"/>
                <a:cs typeface="Times New Roman"/>
              </a:rPr>
              <a:t> </a:t>
            </a:r>
            <a:r>
              <a:rPr lang="ru-RU" dirty="0" err="1">
                <a:latin typeface="Times New Roman"/>
                <a:ea typeface="Calibri"/>
                <a:cs typeface="Times New Roman"/>
              </a:rPr>
              <a:t>Ш.Б.Галиева</a:t>
            </a:r>
            <a:r>
              <a:rPr lang="ru-RU" dirty="0">
                <a:latin typeface="Times New Roman"/>
                <a:ea typeface="Calibri"/>
                <a:cs typeface="Times New Roman"/>
              </a:rPr>
              <a:t> </a:t>
            </a:r>
            <a:r>
              <a:rPr lang="ru-RU" dirty="0" err="1">
                <a:latin typeface="Times New Roman"/>
                <a:ea typeface="Calibri"/>
                <a:cs typeface="Times New Roman"/>
              </a:rPr>
              <a:t>болды</a:t>
            </a:r>
            <a:r>
              <a:rPr lang="ru-RU" dirty="0">
                <a:latin typeface="Times New Roman"/>
                <a:ea typeface="Calibri"/>
                <a:cs typeface="Times New Roman"/>
              </a:rPr>
              <a:t>.</a:t>
            </a:r>
            <a:endParaRPr lang="ru-RU" sz="2000" dirty="0">
              <a:latin typeface="Calibri"/>
              <a:ea typeface="Calibri"/>
              <a:cs typeface="Times New Roman"/>
            </a:endParaRPr>
          </a:p>
          <a:p>
            <a:endParaRPr lang="ru-RU" dirty="0"/>
          </a:p>
        </p:txBody>
      </p:sp>
    </p:spTree>
    <p:extLst>
      <p:ext uri="{BB962C8B-B14F-4D97-AF65-F5344CB8AC3E}">
        <p14:creationId xmlns:p14="http://schemas.microsoft.com/office/powerpoint/2010/main" val="787447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188640"/>
            <a:ext cx="8352928" cy="5937523"/>
          </a:xfrm>
        </p:spPr>
        <p:txBody>
          <a:bodyPr>
            <a:normAutofit fontScale="25000" lnSpcReduction="20000"/>
          </a:bodyPr>
          <a:lstStyle/>
          <a:p>
            <a:pPr algn="just">
              <a:lnSpc>
                <a:spcPct val="115000"/>
              </a:lnSpc>
              <a:spcAft>
                <a:spcPts val="1000"/>
              </a:spcAft>
            </a:pPr>
            <a:r>
              <a:rPr lang="ru-RU" sz="6400" dirty="0">
                <a:latin typeface="Times New Roman" pitchFamily="18" charset="0"/>
                <a:ea typeface="Calibri"/>
                <a:cs typeface="Times New Roman" pitchFamily="18" charset="0"/>
              </a:rPr>
              <a:t>09. 01 .2025 года в Павлодарском колледже сервиса и питания  состоялся методический семинар на тему: Формирование функциональной грамотности у студентов колледжа. Практическая работа по созданию материалов через </a:t>
            </a:r>
            <a:r>
              <a:rPr lang="ru-RU" sz="6400" dirty="0" err="1">
                <a:latin typeface="Times New Roman" pitchFamily="18" charset="0"/>
                <a:ea typeface="Calibri"/>
                <a:cs typeface="Times New Roman" pitchFamily="18" charset="0"/>
              </a:rPr>
              <a:t>нейросети</a:t>
            </a:r>
            <a:r>
              <a:rPr lang="ru-RU" sz="6400" dirty="0">
                <a:latin typeface="Times New Roman" pitchFamily="18" charset="0"/>
                <a:ea typeface="Calibri"/>
                <a:cs typeface="Times New Roman" pitchFamily="18" charset="0"/>
              </a:rPr>
              <a:t>.</a:t>
            </a:r>
          </a:p>
          <a:p>
            <a:pPr algn="just">
              <a:lnSpc>
                <a:spcPct val="115000"/>
              </a:lnSpc>
              <a:spcAft>
                <a:spcPts val="1000"/>
              </a:spcAft>
            </a:pPr>
            <a:r>
              <a:rPr lang="ru-RU" sz="6400" dirty="0">
                <a:latin typeface="Times New Roman" pitchFamily="18" charset="0"/>
                <a:ea typeface="Calibri"/>
                <a:cs typeface="Times New Roman" pitchFamily="18" charset="0"/>
              </a:rPr>
              <a:t>Заместитель руководителя по информационным технологиям </a:t>
            </a:r>
            <a:r>
              <a:rPr lang="ru-RU" sz="6400" dirty="0" err="1">
                <a:latin typeface="Times New Roman" pitchFamily="18" charset="0"/>
                <a:ea typeface="Calibri"/>
                <a:cs typeface="Times New Roman" pitchFamily="18" charset="0"/>
              </a:rPr>
              <a:t>Алдыбаев</a:t>
            </a:r>
            <a:r>
              <a:rPr lang="ru-RU" sz="6400" dirty="0">
                <a:latin typeface="Times New Roman" pitchFamily="18" charset="0"/>
                <a:ea typeface="Calibri"/>
                <a:cs typeface="Times New Roman" pitchFamily="18" charset="0"/>
              </a:rPr>
              <a:t> Т.Г  выступил с докладом «Использование ИИ и цифровых инструментов в процессе преподавания», на практике пробовали создавать различные материалы, презентации, преподаватель Гончаров К.В. ознакомил коллег с системой управления обучением, которая помогает автоматизировать процессы обучения(</a:t>
            </a:r>
            <a:r>
              <a:rPr lang="en-US" sz="6400" dirty="0">
                <a:latin typeface="Times New Roman" pitchFamily="18" charset="0"/>
                <a:ea typeface="Calibri"/>
                <a:cs typeface="Times New Roman" pitchFamily="18" charset="0"/>
              </a:rPr>
              <a:t>LMS</a:t>
            </a:r>
            <a:r>
              <a:rPr lang="ru-RU" sz="6400" dirty="0">
                <a:latin typeface="Times New Roman" pitchFamily="18" charset="0"/>
                <a:ea typeface="Calibri"/>
                <a:cs typeface="Times New Roman" pitchFamily="18" charset="0"/>
              </a:rPr>
              <a:t>). Даны практические рекомендации, а также о  достоинствах и недостатках  различных систем. </a:t>
            </a:r>
          </a:p>
          <a:p>
            <a:pPr algn="just">
              <a:lnSpc>
                <a:spcPct val="115000"/>
              </a:lnSpc>
              <a:spcAft>
                <a:spcPts val="1000"/>
              </a:spcAft>
            </a:pPr>
            <a:r>
              <a:rPr lang="ru-RU" sz="6400" dirty="0">
                <a:latin typeface="Times New Roman" pitchFamily="18" charset="0"/>
                <a:ea typeface="Calibri"/>
                <a:cs typeface="Times New Roman" pitchFamily="18" charset="0"/>
              </a:rPr>
              <a:t>        Не менее  интересной была и вторая часть  семинара о видах функциональной грамотности, практической направленности данной темы рассказали </a:t>
            </a:r>
            <a:r>
              <a:rPr lang="ru-RU" sz="6400" dirty="0" err="1">
                <a:latin typeface="Times New Roman" pitchFamily="18" charset="0"/>
                <a:ea typeface="Calibri"/>
                <a:cs typeface="Times New Roman" pitchFamily="18" charset="0"/>
              </a:rPr>
              <a:t>Калдаманова</a:t>
            </a:r>
            <a:r>
              <a:rPr lang="ru-RU" sz="6400" dirty="0">
                <a:latin typeface="Times New Roman" pitchFamily="18" charset="0"/>
                <a:ea typeface="Calibri"/>
                <a:cs typeface="Times New Roman" pitchFamily="18" charset="0"/>
              </a:rPr>
              <a:t> Г.М.-заместитель руководителя по учебной работе  «Математическая грамотность: нужна ли в современном мире?», о естественнонаучной грамотности  на уроках биологии увлеченно рассказал преподаватель биологии Гулько И.Г., «Финансовая грамотность. Путь к успеху»  какие  ошибки могут  быть в финансовом поведении студентов раскрыл данную тему преподаватель экономики </a:t>
            </a:r>
            <a:r>
              <a:rPr lang="ru-RU" sz="6400" dirty="0" err="1">
                <a:latin typeface="Times New Roman" pitchFamily="18" charset="0"/>
                <a:ea typeface="Calibri"/>
                <a:cs typeface="Times New Roman" pitchFamily="18" charset="0"/>
              </a:rPr>
              <a:t>Есмагамбетов</a:t>
            </a:r>
            <a:r>
              <a:rPr lang="ru-RU" sz="6400" dirty="0">
                <a:latin typeface="Times New Roman" pitchFamily="18" charset="0"/>
                <a:ea typeface="Calibri"/>
                <a:cs typeface="Times New Roman" pitchFamily="18" charset="0"/>
              </a:rPr>
              <a:t> И.Д.. О формировании гибких навыков  при изучении курса «Глобальные компетенции» интересно рассказала </a:t>
            </a:r>
            <a:r>
              <a:rPr lang="ru-RU" sz="6400" dirty="0" err="1">
                <a:latin typeface="Times New Roman" pitchFamily="18" charset="0"/>
                <a:ea typeface="Calibri"/>
                <a:cs typeface="Times New Roman" pitchFamily="18" charset="0"/>
              </a:rPr>
              <a:t>Темирболат</a:t>
            </a:r>
            <a:r>
              <a:rPr lang="ru-RU" sz="6400" dirty="0">
                <a:latin typeface="Times New Roman" pitchFamily="18" charset="0"/>
                <a:ea typeface="Calibri"/>
                <a:cs typeface="Times New Roman" pitchFamily="18" charset="0"/>
              </a:rPr>
              <a:t> В.А. Формирование  креативного мышления и как это связано с профессией повара и кондитера выступила преподаватель </a:t>
            </a:r>
            <a:r>
              <a:rPr lang="ru-RU" sz="6400" dirty="0" err="1">
                <a:latin typeface="Times New Roman" pitchFamily="18" charset="0"/>
                <a:ea typeface="Calibri"/>
                <a:cs typeface="Times New Roman" pitchFamily="18" charset="0"/>
              </a:rPr>
              <a:t>спецдисциплин</a:t>
            </a:r>
            <a:r>
              <a:rPr lang="ru-RU" sz="6400" dirty="0">
                <a:latin typeface="Times New Roman" pitchFamily="18" charset="0"/>
                <a:ea typeface="Calibri"/>
                <a:cs typeface="Times New Roman" pitchFamily="18" charset="0"/>
              </a:rPr>
              <a:t> Емельянова В.В.  О том как увлечь студентов, как мотивировать больше читать и знать, как развивать логическое мышление через проведение игры «Где логика?»  показала преподаватель русского языка и литературы </a:t>
            </a:r>
            <a:r>
              <a:rPr lang="ru-RU" sz="6400" dirty="0" err="1">
                <a:latin typeface="Times New Roman" pitchFamily="18" charset="0"/>
                <a:ea typeface="Calibri"/>
                <a:cs typeface="Times New Roman" pitchFamily="18" charset="0"/>
              </a:rPr>
              <a:t>Баймульдинова</a:t>
            </a:r>
            <a:r>
              <a:rPr lang="ru-RU" sz="6400" dirty="0">
                <a:latin typeface="Times New Roman" pitchFamily="18" charset="0"/>
                <a:ea typeface="Calibri"/>
                <a:cs typeface="Times New Roman" pitchFamily="18" charset="0"/>
              </a:rPr>
              <a:t> Г.К. и о читательской грамотности в рамках «Читающий колледж» рассказала библиотекарь колледжа Архипова М.А.. Модератором данного семинара выступила методист </a:t>
            </a:r>
            <a:r>
              <a:rPr lang="ru-RU" sz="6400" dirty="0" err="1">
                <a:latin typeface="Times New Roman" pitchFamily="18" charset="0"/>
                <a:ea typeface="Calibri"/>
                <a:cs typeface="Times New Roman" pitchFamily="18" charset="0"/>
              </a:rPr>
              <a:t>Галиева</a:t>
            </a:r>
            <a:r>
              <a:rPr lang="ru-RU" sz="6400" dirty="0">
                <a:latin typeface="Times New Roman" pitchFamily="18" charset="0"/>
                <a:ea typeface="Calibri"/>
                <a:cs typeface="Times New Roman" pitchFamily="18" charset="0"/>
              </a:rPr>
              <a:t> Ш.Б</a:t>
            </a:r>
            <a:r>
              <a:rPr lang="ru-RU" sz="4900" dirty="0">
                <a:latin typeface="Times New Roman" pitchFamily="18" charset="0"/>
                <a:ea typeface="Calibri"/>
                <a:cs typeface="Times New Roman" pitchFamily="18" charset="0"/>
              </a:rPr>
              <a:t>.</a:t>
            </a:r>
          </a:p>
          <a:p>
            <a:endParaRPr lang="ru-RU" dirty="0"/>
          </a:p>
        </p:txBody>
      </p:sp>
    </p:spTree>
    <p:extLst>
      <p:ext uri="{BB962C8B-B14F-4D97-AF65-F5344CB8AC3E}">
        <p14:creationId xmlns:p14="http://schemas.microsoft.com/office/powerpoint/2010/main" val="11239200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TotalTime>
  <Words>625</Words>
  <Application>Microsoft Office PowerPoint</Application>
  <PresentationFormat>Экран (4:3)</PresentationFormat>
  <Paragraphs>22</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Волна</vt:lpstr>
      <vt:lpstr>Презентация PowerPoint</vt:lpstr>
      <vt:lpstr>Ход семинара: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Гость</dc:creator>
  <cp:lastModifiedBy>Гость</cp:lastModifiedBy>
  <cp:revision>4</cp:revision>
  <dcterms:created xsi:type="dcterms:W3CDTF">2025-01-09T04:28:19Z</dcterms:created>
  <dcterms:modified xsi:type="dcterms:W3CDTF">2025-01-15T08:07:25Z</dcterms:modified>
</cp:coreProperties>
</file>